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1"/>
  </p:sldMasterIdLst>
  <p:notesMasterIdLst>
    <p:notesMasterId r:id="rId25"/>
  </p:notesMasterIdLst>
  <p:handoutMasterIdLst>
    <p:handoutMasterId r:id="rId26"/>
  </p:handoutMasterIdLst>
  <p:sldIdLst>
    <p:sldId id="1206" r:id="rId2"/>
    <p:sldId id="1177" r:id="rId3"/>
    <p:sldId id="1188" r:id="rId4"/>
    <p:sldId id="1169" r:id="rId5"/>
    <p:sldId id="1187" r:id="rId6"/>
    <p:sldId id="1171" r:id="rId7"/>
    <p:sldId id="1202" r:id="rId8"/>
    <p:sldId id="1189" r:id="rId9"/>
    <p:sldId id="1159" r:id="rId10"/>
    <p:sldId id="1178" r:id="rId11"/>
    <p:sldId id="1179" r:id="rId12"/>
    <p:sldId id="1196" r:id="rId13"/>
    <p:sldId id="1181" r:id="rId14"/>
    <p:sldId id="1192" r:id="rId15"/>
    <p:sldId id="1204" r:id="rId16"/>
    <p:sldId id="1197" r:id="rId17"/>
    <p:sldId id="1198" r:id="rId18"/>
    <p:sldId id="1193" r:id="rId19"/>
    <p:sldId id="1194" r:id="rId20"/>
    <p:sldId id="1205" r:id="rId21"/>
    <p:sldId id="1199" r:id="rId22"/>
    <p:sldId id="1203" r:id="rId23"/>
    <p:sldId id="1168" r:id="rId24"/>
  </p:sldIdLst>
  <p:sldSz cx="9693275" cy="6994525"/>
  <p:notesSz cx="6858000" cy="9144000"/>
  <p:defaultTex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195">
          <p15:clr>
            <a:srgbClr val="A4A3A4"/>
          </p15:clr>
        </p15:guide>
        <p15:guide id="6" orient="horz" pos="3055">
          <p15:clr>
            <a:srgbClr val="A4A3A4"/>
          </p15:clr>
        </p15:guide>
        <p15:guide id="7" orient="horz" pos="1915">
          <p15:clr>
            <a:srgbClr val="A4A3A4"/>
          </p15:clr>
        </p15:guide>
        <p15:guide id="8" orient="horz" pos="3623">
          <p15:clr>
            <a:srgbClr val="A4A3A4"/>
          </p15:clr>
        </p15:guide>
        <p15:guide id="9" orient="horz" pos="907">
          <p15:clr>
            <a:srgbClr val="A4A3A4"/>
          </p15:clr>
        </p15:guide>
        <p15:guide id="10" orient="horz" pos="1051">
          <p15:clr>
            <a:srgbClr val="A4A3A4"/>
          </p15:clr>
        </p15:guide>
        <p15:guide id="11" pos="173">
          <p15:clr>
            <a:srgbClr val="A4A3A4"/>
          </p15:clr>
        </p15:guide>
        <p15:guide id="12" pos="1325">
          <p15:clr>
            <a:srgbClr val="A4A3A4"/>
          </p15:clr>
        </p15:guide>
        <p15:guide id="13" pos="5957">
          <p15:clr>
            <a:srgbClr val="A4A3A4"/>
          </p15:clr>
        </p15:guide>
        <p15:guide id="14" pos="2477">
          <p15:clr>
            <a:srgbClr val="A4A3A4"/>
          </p15:clr>
        </p15:guide>
        <p15:guide id="15" pos="1907">
          <p15:clr>
            <a:srgbClr val="A4A3A4"/>
          </p15:clr>
        </p15:guide>
        <p15:guide id="16" pos="3071">
          <p15:clr>
            <a:srgbClr val="A4A3A4"/>
          </p15:clr>
        </p15:guide>
        <p15:guide id="17" pos="4205">
          <p15:clr>
            <a:srgbClr val="A4A3A4"/>
          </p15:clr>
        </p15:guide>
        <p15:guide id="18" pos="3629">
          <p15:clr>
            <a:srgbClr val="A4A3A4"/>
          </p15:clr>
        </p15:guide>
        <p15:guide id="19" pos="749">
          <p15:clr>
            <a:srgbClr val="A4A3A4"/>
          </p15:clr>
        </p15:guide>
        <p15:guide id="20" pos="4781">
          <p15:clr>
            <a:srgbClr val="A4A3A4"/>
          </p15:clr>
        </p15:guide>
        <p15:guide id="21" pos="5381">
          <p15:clr>
            <a:srgbClr val="A4A3A4"/>
          </p15:clr>
        </p15:guide>
        <p15:guide id="22" pos="7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00"/>
    <a:srgbClr val="0D216C"/>
    <a:srgbClr val="FFFFFF"/>
    <a:srgbClr val="000000"/>
    <a:srgbClr val="442359"/>
    <a:srgbClr val="333333"/>
    <a:srgbClr val="505050"/>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5" autoAdjust="0"/>
    <p:restoredTop sz="86369" autoAdjust="0"/>
  </p:normalViewPr>
  <p:slideViewPr>
    <p:cSldViewPr snapToGrid="0">
      <p:cViewPr varScale="1">
        <p:scale>
          <a:sx n="75" d="100"/>
          <a:sy n="75" d="100"/>
        </p:scale>
        <p:origin x="1603" y="62"/>
      </p:cViewPr>
      <p:guideLst>
        <p:guide orient="horz" pos="187"/>
        <p:guide orient="horz" pos="763"/>
        <p:guide orient="horz" pos="1339"/>
        <p:guide orient="horz" pos="2491"/>
        <p:guide orient="horz" pos="4195"/>
        <p:guide orient="horz" pos="3055"/>
        <p:guide orient="horz" pos="1915"/>
        <p:guide orient="horz" pos="3623"/>
        <p:guide orient="horz" pos="907"/>
        <p:guide orient="horz" pos="1051"/>
        <p:guide pos="173"/>
        <p:guide pos="1325"/>
        <p:guide pos="5957"/>
        <p:guide pos="2477"/>
        <p:guide pos="1907"/>
        <p:guide pos="3071"/>
        <p:guide pos="4205"/>
        <p:guide pos="3629"/>
        <p:guide pos="749"/>
        <p:guide pos="4781"/>
        <p:guide pos="5381"/>
        <p:guide pos="77"/>
      </p:guideLst>
    </p:cSldViewPr>
  </p:slideViewPr>
  <p:outlineViewPr>
    <p:cViewPr>
      <p:scale>
        <a:sx n="33" d="100"/>
        <a:sy n="33" d="100"/>
      </p:scale>
      <p:origin x="0" y="264"/>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ECBFD-3FEC-4201-A235-83C502DCF038}" type="doc">
      <dgm:prSet loTypeId="urn:microsoft.com/office/officeart/2005/8/layout/hierarchy2" loCatId="hierarchy" qsTypeId="urn:microsoft.com/office/officeart/2005/8/quickstyle/simple5" qsCatId="simple" csTypeId="urn:microsoft.com/office/officeart/2005/8/colors/colorful1" csCatId="colorful" phldr="1"/>
      <dgm:spPr/>
      <dgm:t>
        <a:bodyPr/>
        <a:lstStyle/>
        <a:p>
          <a:endParaRPr lang="en-US"/>
        </a:p>
      </dgm:t>
    </dgm:pt>
    <dgm:pt modelId="{3E1C9F09-FF7A-48CB-A601-298E1B1E0091}">
      <dgm:prSet phldrT="[Text]" custT="1"/>
      <dgm:spPr>
        <a:solidFill>
          <a:schemeClr val="accent5"/>
        </a:solidFill>
      </dgm:spPr>
      <dgm:t>
        <a:bodyPr/>
        <a:lstStyle/>
        <a:p>
          <a:r>
            <a:rPr lang="en-US" sz="1100" dirty="0" smtClean="0">
              <a:latin typeface="+mn-lt"/>
            </a:rPr>
            <a:t>Building construction (parent case</a:t>
          </a:r>
          <a:r>
            <a:rPr lang="en-US" sz="1200" dirty="0" smtClean="0">
              <a:latin typeface="+mn-lt"/>
            </a:rPr>
            <a:t>)</a:t>
          </a:r>
          <a:endParaRPr lang="en-US" sz="1200" dirty="0">
            <a:latin typeface="+mn-lt"/>
          </a:endParaRPr>
        </a:p>
      </dgm:t>
    </dgm:pt>
    <dgm:pt modelId="{26B2FBF1-A0B8-4E5B-9703-2F614BE25C0A}" type="parTrans" cxnId="{52051649-A32B-4BFF-A23E-8AED52D45173}">
      <dgm:prSet/>
      <dgm:spPr/>
      <dgm:t>
        <a:bodyPr/>
        <a:lstStyle/>
        <a:p>
          <a:endParaRPr lang="en-US"/>
        </a:p>
      </dgm:t>
    </dgm:pt>
    <dgm:pt modelId="{112454AB-8FCA-4822-BE84-AB6C85F087AC}" type="sibTrans" cxnId="{52051649-A32B-4BFF-A23E-8AED52D45173}">
      <dgm:prSet/>
      <dgm:spPr/>
      <dgm:t>
        <a:bodyPr/>
        <a:lstStyle/>
        <a:p>
          <a:endParaRPr lang="en-US"/>
        </a:p>
      </dgm:t>
    </dgm:pt>
    <dgm:pt modelId="{21E4819F-6209-48FF-B1C1-CCB25E0D1250}">
      <dgm:prSet phldrT="[Text]" custT="1"/>
      <dgm:spPr>
        <a:solidFill>
          <a:srgbClr val="0D216C"/>
        </a:solidFill>
      </dgm:spPr>
      <dgm:t>
        <a:bodyPr/>
        <a:lstStyle/>
        <a:p>
          <a:r>
            <a:rPr lang="en-US" sz="1100" dirty="0" smtClean="0">
              <a:latin typeface="+mn-lt"/>
            </a:rPr>
            <a:t>Electric fittings (child case)</a:t>
          </a:r>
          <a:endParaRPr lang="en-US" sz="1100" dirty="0">
            <a:latin typeface="+mn-lt"/>
          </a:endParaRPr>
        </a:p>
      </dgm:t>
    </dgm:pt>
    <dgm:pt modelId="{A324BCFE-2279-45B8-84A2-8480A87E6CAB}" type="parTrans" cxnId="{76E369FC-B824-4F36-BAF6-382EB80E0269}">
      <dgm:prSet/>
      <dgm:spPr>
        <a:ln>
          <a:solidFill>
            <a:schemeClr val="accent5"/>
          </a:solidFill>
        </a:ln>
      </dgm:spPr>
      <dgm:t>
        <a:bodyPr/>
        <a:lstStyle/>
        <a:p>
          <a:endParaRPr lang="en-US"/>
        </a:p>
      </dgm:t>
    </dgm:pt>
    <dgm:pt modelId="{E7F26D01-7EFF-442A-99D7-85A4BF2AC72F}" type="sibTrans" cxnId="{76E369FC-B824-4F36-BAF6-382EB80E0269}">
      <dgm:prSet/>
      <dgm:spPr/>
      <dgm:t>
        <a:bodyPr/>
        <a:lstStyle/>
        <a:p>
          <a:endParaRPr lang="en-US"/>
        </a:p>
      </dgm:t>
    </dgm:pt>
    <dgm:pt modelId="{9D3401BF-C2CE-4074-BAD0-0588A4DB3A44}">
      <dgm:prSet phldrT="[Text]" custT="1"/>
      <dgm:spPr>
        <a:solidFill>
          <a:srgbClr val="0D216C"/>
        </a:solidFill>
      </dgm:spPr>
      <dgm:t>
        <a:bodyPr/>
        <a:lstStyle/>
        <a:p>
          <a:pPr>
            <a:spcAft>
              <a:spcPts val="0"/>
            </a:spcAft>
          </a:pPr>
          <a:r>
            <a:rPr lang="en-US" sz="1100" dirty="0" smtClean="0">
              <a:latin typeface="+mn-lt"/>
            </a:rPr>
            <a:t>Bathroom fittings </a:t>
          </a:r>
        </a:p>
        <a:p>
          <a:pPr>
            <a:spcAft>
              <a:spcPts val="0"/>
            </a:spcAft>
          </a:pPr>
          <a:r>
            <a:rPr lang="en-US" sz="1100" dirty="0" smtClean="0">
              <a:latin typeface="+mn-lt"/>
            </a:rPr>
            <a:t>(child case)</a:t>
          </a:r>
          <a:endParaRPr lang="en-US" sz="1100" dirty="0">
            <a:latin typeface="+mn-lt"/>
          </a:endParaRPr>
        </a:p>
      </dgm:t>
    </dgm:pt>
    <dgm:pt modelId="{19F25557-9B64-4551-9809-C08CB0D60A7B}" type="parTrans" cxnId="{0D5C61BB-5CE2-467F-B220-4A2BE879F847}">
      <dgm:prSet/>
      <dgm:spPr>
        <a:ln>
          <a:solidFill>
            <a:schemeClr val="accent5"/>
          </a:solidFill>
        </a:ln>
      </dgm:spPr>
      <dgm:t>
        <a:bodyPr/>
        <a:lstStyle/>
        <a:p>
          <a:endParaRPr lang="en-US"/>
        </a:p>
      </dgm:t>
    </dgm:pt>
    <dgm:pt modelId="{1F6A1A08-F03C-494E-9D5E-253AE002C793}" type="sibTrans" cxnId="{0D5C61BB-5CE2-467F-B220-4A2BE879F847}">
      <dgm:prSet/>
      <dgm:spPr/>
      <dgm:t>
        <a:bodyPr/>
        <a:lstStyle/>
        <a:p>
          <a:endParaRPr lang="en-US"/>
        </a:p>
      </dgm:t>
    </dgm:pt>
    <dgm:pt modelId="{AB860F85-EA80-4706-9E76-75591BA70627}">
      <dgm:prSet phldrT="[Text]" custT="1"/>
      <dgm:spPr>
        <a:solidFill>
          <a:srgbClr val="0D216C"/>
        </a:solidFill>
      </dgm:spPr>
      <dgm:t>
        <a:bodyPr/>
        <a:lstStyle/>
        <a:p>
          <a:pPr>
            <a:spcAft>
              <a:spcPts val="0"/>
            </a:spcAft>
          </a:pPr>
          <a:r>
            <a:rPr lang="en-US" sz="1100" dirty="0" smtClean="0">
              <a:latin typeface="+mn-lt"/>
            </a:rPr>
            <a:t>Flooring</a:t>
          </a:r>
        </a:p>
        <a:p>
          <a:pPr>
            <a:spcAft>
              <a:spcPct val="35000"/>
            </a:spcAft>
          </a:pPr>
          <a:r>
            <a:rPr lang="en-US" sz="1100" dirty="0" smtClean="0">
              <a:latin typeface="+mn-lt"/>
            </a:rPr>
            <a:t>(child case)</a:t>
          </a:r>
          <a:endParaRPr lang="en-US" sz="1100" dirty="0">
            <a:latin typeface="+mn-lt"/>
          </a:endParaRPr>
        </a:p>
      </dgm:t>
    </dgm:pt>
    <dgm:pt modelId="{7EC88FAE-B239-4F09-AFE6-D0F490817579}" type="parTrans" cxnId="{2BBEEB18-15E8-43DB-86B5-C42007122F8C}">
      <dgm:prSet/>
      <dgm:spPr>
        <a:ln>
          <a:solidFill>
            <a:schemeClr val="accent5"/>
          </a:solidFill>
        </a:ln>
      </dgm:spPr>
      <dgm:t>
        <a:bodyPr/>
        <a:lstStyle/>
        <a:p>
          <a:endParaRPr lang="en-US"/>
        </a:p>
      </dgm:t>
    </dgm:pt>
    <dgm:pt modelId="{C0F1F960-F9E6-43E7-9A32-29E51507F04B}" type="sibTrans" cxnId="{2BBEEB18-15E8-43DB-86B5-C42007122F8C}">
      <dgm:prSet/>
      <dgm:spPr/>
      <dgm:t>
        <a:bodyPr/>
        <a:lstStyle/>
        <a:p>
          <a:endParaRPr lang="en-US"/>
        </a:p>
      </dgm:t>
    </dgm:pt>
    <dgm:pt modelId="{E0958200-14C8-41DE-B48F-0A9FF246898F}" type="pres">
      <dgm:prSet presAssocID="{54DECBFD-3FEC-4201-A235-83C502DCF038}" presName="diagram" presStyleCnt="0">
        <dgm:presLayoutVars>
          <dgm:chPref val="1"/>
          <dgm:dir/>
          <dgm:animOne val="branch"/>
          <dgm:animLvl val="lvl"/>
          <dgm:resizeHandles val="exact"/>
        </dgm:presLayoutVars>
      </dgm:prSet>
      <dgm:spPr/>
      <dgm:t>
        <a:bodyPr/>
        <a:lstStyle/>
        <a:p>
          <a:endParaRPr lang="en-US"/>
        </a:p>
      </dgm:t>
    </dgm:pt>
    <dgm:pt modelId="{465AC2C2-6519-421A-9465-8A99B2989179}" type="pres">
      <dgm:prSet presAssocID="{3E1C9F09-FF7A-48CB-A601-298E1B1E0091}" presName="root1" presStyleCnt="0"/>
      <dgm:spPr/>
    </dgm:pt>
    <dgm:pt modelId="{8020018B-88DB-4AEA-82E1-6E0F23562A0C}" type="pres">
      <dgm:prSet presAssocID="{3E1C9F09-FF7A-48CB-A601-298E1B1E0091}" presName="LevelOneTextNode" presStyleLbl="node0" presStyleIdx="0" presStyleCnt="1">
        <dgm:presLayoutVars>
          <dgm:chPref val="3"/>
        </dgm:presLayoutVars>
      </dgm:prSet>
      <dgm:spPr/>
      <dgm:t>
        <a:bodyPr/>
        <a:lstStyle/>
        <a:p>
          <a:endParaRPr lang="en-US"/>
        </a:p>
      </dgm:t>
    </dgm:pt>
    <dgm:pt modelId="{1B8A1982-4216-44F0-ABE5-E783BBBD69BA}" type="pres">
      <dgm:prSet presAssocID="{3E1C9F09-FF7A-48CB-A601-298E1B1E0091}" presName="level2hierChild" presStyleCnt="0"/>
      <dgm:spPr/>
    </dgm:pt>
    <dgm:pt modelId="{3B067288-BC45-4A6E-86E9-D3C6E0F4A588}" type="pres">
      <dgm:prSet presAssocID="{A324BCFE-2279-45B8-84A2-8480A87E6CAB}" presName="conn2-1" presStyleLbl="parChTrans1D2" presStyleIdx="0" presStyleCnt="3"/>
      <dgm:spPr/>
      <dgm:t>
        <a:bodyPr/>
        <a:lstStyle/>
        <a:p>
          <a:endParaRPr lang="en-US"/>
        </a:p>
      </dgm:t>
    </dgm:pt>
    <dgm:pt modelId="{B3BCEE34-877D-4BCF-B418-CE4DCEB9425A}" type="pres">
      <dgm:prSet presAssocID="{A324BCFE-2279-45B8-84A2-8480A87E6CAB}" presName="connTx" presStyleLbl="parChTrans1D2" presStyleIdx="0" presStyleCnt="3"/>
      <dgm:spPr/>
      <dgm:t>
        <a:bodyPr/>
        <a:lstStyle/>
        <a:p>
          <a:endParaRPr lang="en-US"/>
        </a:p>
      </dgm:t>
    </dgm:pt>
    <dgm:pt modelId="{124D6756-8FBD-403B-9B64-43D13C6F6C2D}" type="pres">
      <dgm:prSet presAssocID="{21E4819F-6209-48FF-B1C1-CCB25E0D1250}" presName="root2" presStyleCnt="0"/>
      <dgm:spPr/>
    </dgm:pt>
    <dgm:pt modelId="{65709E51-8558-4625-B323-F6F1EE44F3DA}" type="pres">
      <dgm:prSet presAssocID="{21E4819F-6209-48FF-B1C1-CCB25E0D1250}" presName="LevelTwoTextNode" presStyleLbl="node2" presStyleIdx="0" presStyleCnt="3">
        <dgm:presLayoutVars>
          <dgm:chPref val="3"/>
        </dgm:presLayoutVars>
      </dgm:prSet>
      <dgm:spPr/>
      <dgm:t>
        <a:bodyPr/>
        <a:lstStyle/>
        <a:p>
          <a:endParaRPr lang="en-US"/>
        </a:p>
      </dgm:t>
    </dgm:pt>
    <dgm:pt modelId="{9DEEB7A5-64C1-45DE-AB52-C48FF03FA312}" type="pres">
      <dgm:prSet presAssocID="{21E4819F-6209-48FF-B1C1-CCB25E0D1250}" presName="level3hierChild" presStyleCnt="0"/>
      <dgm:spPr/>
    </dgm:pt>
    <dgm:pt modelId="{9FF53EEC-D4EB-49D4-9267-E6466A8E24EE}" type="pres">
      <dgm:prSet presAssocID="{19F25557-9B64-4551-9809-C08CB0D60A7B}" presName="conn2-1" presStyleLbl="parChTrans1D2" presStyleIdx="1" presStyleCnt="3"/>
      <dgm:spPr/>
      <dgm:t>
        <a:bodyPr/>
        <a:lstStyle/>
        <a:p>
          <a:endParaRPr lang="en-US"/>
        </a:p>
      </dgm:t>
    </dgm:pt>
    <dgm:pt modelId="{D81E8229-0853-440E-97E8-0C4F8B28F7AA}" type="pres">
      <dgm:prSet presAssocID="{19F25557-9B64-4551-9809-C08CB0D60A7B}" presName="connTx" presStyleLbl="parChTrans1D2" presStyleIdx="1" presStyleCnt="3"/>
      <dgm:spPr/>
      <dgm:t>
        <a:bodyPr/>
        <a:lstStyle/>
        <a:p>
          <a:endParaRPr lang="en-US"/>
        </a:p>
      </dgm:t>
    </dgm:pt>
    <dgm:pt modelId="{4A6C52DE-687D-43F1-97A5-AC9D0E145FE6}" type="pres">
      <dgm:prSet presAssocID="{9D3401BF-C2CE-4074-BAD0-0588A4DB3A44}" presName="root2" presStyleCnt="0"/>
      <dgm:spPr/>
    </dgm:pt>
    <dgm:pt modelId="{051BE165-B170-439A-A94B-2616FA6D705D}" type="pres">
      <dgm:prSet presAssocID="{9D3401BF-C2CE-4074-BAD0-0588A4DB3A44}" presName="LevelTwoTextNode" presStyleLbl="node2" presStyleIdx="1" presStyleCnt="3" custLinFactNeighborX="665" custLinFactNeighborY="3755">
        <dgm:presLayoutVars>
          <dgm:chPref val="3"/>
        </dgm:presLayoutVars>
      </dgm:prSet>
      <dgm:spPr/>
      <dgm:t>
        <a:bodyPr/>
        <a:lstStyle/>
        <a:p>
          <a:endParaRPr lang="en-US"/>
        </a:p>
      </dgm:t>
    </dgm:pt>
    <dgm:pt modelId="{CF363129-F59D-4D29-87C3-EA818D0976C1}" type="pres">
      <dgm:prSet presAssocID="{9D3401BF-C2CE-4074-BAD0-0588A4DB3A44}" presName="level3hierChild" presStyleCnt="0"/>
      <dgm:spPr/>
    </dgm:pt>
    <dgm:pt modelId="{3094F35A-D612-4665-9C2B-381E88C3BB66}" type="pres">
      <dgm:prSet presAssocID="{7EC88FAE-B239-4F09-AFE6-D0F490817579}" presName="conn2-1" presStyleLbl="parChTrans1D2" presStyleIdx="2" presStyleCnt="3"/>
      <dgm:spPr/>
      <dgm:t>
        <a:bodyPr/>
        <a:lstStyle/>
        <a:p>
          <a:endParaRPr lang="en-US"/>
        </a:p>
      </dgm:t>
    </dgm:pt>
    <dgm:pt modelId="{3CCFF42F-B7C0-4F9A-870A-36E367FC842E}" type="pres">
      <dgm:prSet presAssocID="{7EC88FAE-B239-4F09-AFE6-D0F490817579}" presName="connTx" presStyleLbl="parChTrans1D2" presStyleIdx="2" presStyleCnt="3"/>
      <dgm:spPr/>
      <dgm:t>
        <a:bodyPr/>
        <a:lstStyle/>
        <a:p>
          <a:endParaRPr lang="en-US"/>
        </a:p>
      </dgm:t>
    </dgm:pt>
    <dgm:pt modelId="{61727329-EF5B-48A4-80D9-D92F14869810}" type="pres">
      <dgm:prSet presAssocID="{AB860F85-EA80-4706-9E76-75591BA70627}" presName="root2" presStyleCnt="0"/>
      <dgm:spPr/>
    </dgm:pt>
    <dgm:pt modelId="{A0C805FE-DD15-4B2A-9524-A1E46640B566}" type="pres">
      <dgm:prSet presAssocID="{AB860F85-EA80-4706-9E76-75591BA70627}" presName="LevelTwoTextNode" presStyleLbl="node2" presStyleIdx="2" presStyleCnt="3">
        <dgm:presLayoutVars>
          <dgm:chPref val="3"/>
        </dgm:presLayoutVars>
      </dgm:prSet>
      <dgm:spPr/>
      <dgm:t>
        <a:bodyPr/>
        <a:lstStyle/>
        <a:p>
          <a:endParaRPr lang="en-US"/>
        </a:p>
      </dgm:t>
    </dgm:pt>
    <dgm:pt modelId="{73D4249D-B3DB-4F3C-A385-0CC3DD7FE83C}" type="pres">
      <dgm:prSet presAssocID="{AB860F85-EA80-4706-9E76-75591BA70627}" presName="level3hierChild" presStyleCnt="0"/>
      <dgm:spPr/>
    </dgm:pt>
  </dgm:ptLst>
  <dgm:cxnLst>
    <dgm:cxn modelId="{6502979D-CB8E-4C62-91C9-AFF229646932}" type="presOf" srcId="{A324BCFE-2279-45B8-84A2-8480A87E6CAB}" destId="{3B067288-BC45-4A6E-86E9-D3C6E0F4A588}" srcOrd="0" destOrd="0" presId="urn:microsoft.com/office/officeart/2005/8/layout/hierarchy2"/>
    <dgm:cxn modelId="{6C076F20-7A4A-48A5-856E-992C1DC0E8EF}" type="presOf" srcId="{AB860F85-EA80-4706-9E76-75591BA70627}" destId="{A0C805FE-DD15-4B2A-9524-A1E46640B566}" srcOrd="0" destOrd="0" presId="urn:microsoft.com/office/officeart/2005/8/layout/hierarchy2"/>
    <dgm:cxn modelId="{76E369FC-B824-4F36-BAF6-382EB80E0269}" srcId="{3E1C9F09-FF7A-48CB-A601-298E1B1E0091}" destId="{21E4819F-6209-48FF-B1C1-CCB25E0D1250}" srcOrd="0" destOrd="0" parTransId="{A324BCFE-2279-45B8-84A2-8480A87E6CAB}" sibTransId="{E7F26D01-7EFF-442A-99D7-85A4BF2AC72F}"/>
    <dgm:cxn modelId="{75C1753E-28EA-4709-A4E2-5661EE6132EB}" type="presOf" srcId="{A324BCFE-2279-45B8-84A2-8480A87E6CAB}" destId="{B3BCEE34-877D-4BCF-B418-CE4DCEB9425A}" srcOrd="1" destOrd="0" presId="urn:microsoft.com/office/officeart/2005/8/layout/hierarchy2"/>
    <dgm:cxn modelId="{6189375C-061A-48BE-BEB4-01ED5AA2D298}" type="presOf" srcId="{3E1C9F09-FF7A-48CB-A601-298E1B1E0091}" destId="{8020018B-88DB-4AEA-82E1-6E0F23562A0C}" srcOrd="0" destOrd="0" presId="urn:microsoft.com/office/officeart/2005/8/layout/hierarchy2"/>
    <dgm:cxn modelId="{2BBEEB18-15E8-43DB-86B5-C42007122F8C}" srcId="{3E1C9F09-FF7A-48CB-A601-298E1B1E0091}" destId="{AB860F85-EA80-4706-9E76-75591BA70627}" srcOrd="2" destOrd="0" parTransId="{7EC88FAE-B239-4F09-AFE6-D0F490817579}" sibTransId="{C0F1F960-F9E6-43E7-9A32-29E51507F04B}"/>
    <dgm:cxn modelId="{657EDAC6-1F23-41D9-AC5B-E2B344DFCD9D}" type="presOf" srcId="{19F25557-9B64-4551-9809-C08CB0D60A7B}" destId="{D81E8229-0853-440E-97E8-0C4F8B28F7AA}" srcOrd="1" destOrd="0" presId="urn:microsoft.com/office/officeart/2005/8/layout/hierarchy2"/>
    <dgm:cxn modelId="{7E0FBD61-FC01-45C7-805B-BFC05DE20E03}" type="presOf" srcId="{7EC88FAE-B239-4F09-AFE6-D0F490817579}" destId="{3CCFF42F-B7C0-4F9A-870A-36E367FC842E}" srcOrd="1" destOrd="0" presId="urn:microsoft.com/office/officeart/2005/8/layout/hierarchy2"/>
    <dgm:cxn modelId="{46AE0C24-37E6-4A28-B77B-5D1A69D9A46C}" type="presOf" srcId="{54DECBFD-3FEC-4201-A235-83C502DCF038}" destId="{E0958200-14C8-41DE-B48F-0A9FF246898F}" srcOrd="0" destOrd="0" presId="urn:microsoft.com/office/officeart/2005/8/layout/hierarchy2"/>
    <dgm:cxn modelId="{E23C1783-3288-4535-AFE8-310AF8167548}" type="presOf" srcId="{7EC88FAE-B239-4F09-AFE6-D0F490817579}" destId="{3094F35A-D612-4665-9C2B-381E88C3BB66}" srcOrd="0" destOrd="0" presId="urn:microsoft.com/office/officeart/2005/8/layout/hierarchy2"/>
    <dgm:cxn modelId="{2359101E-F0DA-4BDF-A905-2DF7B842EFB7}" type="presOf" srcId="{21E4819F-6209-48FF-B1C1-CCB25E0D1250}" destId="{65709E51-8558-4625-B323-F6F1EE44F3DA}" srcOrd="0" destOrd="0" presId="urn:microsoft.com/office/officeart/2005/8/layout/hierarchy2"/>
    <dgm:cxn modelId="{2B9352AA-6861-4DC6-BF45-4AADCEDC6806}" type="presOf" srcId="{19F25557-9B64-4551-9809-C08CB0D60A7B}" destId="{9FF53EEC-D4EB-49D4-9267-E6466A8E24EE}" srcOrd="0" destOrd="0" presId="urn:microsoft.com/office/officeart/2005/8/layout/hierarchy2"/>
    <dgm:cxn modelId="{B6DF06B5-1D0A-4739-854E-37EF32937734}" type="presOf" srcId="{9D3401BF-C2CE-4074-BAD0-0588A4DB3A44}" destId="{051BE165-B170-439A-A94B-2616FA6D705D}" srcOrd="0" destOrd="0" presId="urn:microsoft.com/office/officeart/2005/8/layout/hierarchy2"/>
    <dgm:cxn modelId="{52051649-A32B-4BFF-A23E-8AED52D45173}" srcId="{54DECBFD-3FEC-4201-A235-83C502DCF038}" destId="{3E1C9F09-FF7A-48CB-A601-298E1B1E0091}" srcOrd="0" destOrd="0" parTransId="{26B2FBF1-A0B8-4E5B-9703-2F614BE25C0A}" sibTransId="{112454AB-8FCA-4822-BE84-AB6C85F087AC}"/>
    <dgm:cxn modelId="{0D5C61BB-5CE2-467F-B220-4A2BE879F847}" srcId="{3E1C9F09-FF7A-48CB-A601-298E1B1E0091}" destId="{9D3401BF-C2CE-4074-BAD0-0588A4DB3A44}" srcOrd="1" destOrd="0" parTransId="{19F25557-9B64-4551-9809-C08CB0D60A7B}" sibTransId="{1F6A1A08-F03C-494E-9D5E-253AE002C793}"/>
    <dgm:cxn modelId="{BA3AA4CD-A701-4183-902B-50B4A1C8D160}" type="presParOf" srcId="{E0958200-14C8-41DE-B48F-0A9FF246898F}" destId="{465AC2C2-6519-421A-9465-8A99B2989179}" srcOrd="0" destOrd="0" presId="urn:microsoft.com/office/officeart/2005/8/layout/hierarchy2"/>
    <dgm:cxn modelId="{B9644C55-D17C-4677-8B90-27EFF6DA3D1F}" type="presParOf" srcId="{465AC2C2-6519-421A-9465-8A99B2989179}" destId="{8020018B-88DB-4AEA-82E1-6E0F23562A0C}" srcOrd="0" destOrd="0" presId="urn:microsoft.com/office/officeart/2005/8/layout/hierarchy2"/>
    <dgm:cxn modelId="{DE3FF91D-E470-4DD7-9B38-D4EA504F2991}" type="presParOf" srcId="{465AC2C2-6519-421A-9465-8A99B2989179}" destId="{1B8A1982-4216-44F0-ABE5-E783BBBD69BA}" srcOrd="1" destOrd="0" presId="urn:microsoft.com/office/officeart/2005/8/layout/hierarchy2"/>
    <dgm:cxn modelId="{FFDE0A37-2896-4455-A2E1-3336ECEDD1CA}" type="presParOf" srcId="{1B8A1982-4216-44F0-ABE5-E783BBBD69BA}" destId="{3B067288-BC45-4A6E-86E9-D3C6E0F4A588}" srcOrd="0" destOrd="0" presId="urn:microsoft.com/office/officeart/2005/8/layout/hierarchy2"/>
    <dgm:cxn modelId="{D928C45D-DEE6-4F8D-9D0A-CB75096D4FE6}" type="presParOf" srcId="{3B067288-BC45-4A6E-86E9-D3C6E0F4A588}" destId="{B3BCEE34-877D-4BCF-B418-CE4DCEB9425A}" srcOrd="0" destOrd="0" presId="urn:microsoft.com/office/officeart/2005/8/layout/hierarchy2"/>
    <dgm:cxn modelId="{6B0D9D6F-28AA-4BF0-B357-3514ABF42E22}" type="presParOf" srcId="{1B8A1982-4216-44F0-ABE5-E783BBBD69BA}" destId="{124D6756-8FBD-403B-9B64-43D13C6F6C2D}" srcOrd="1" destOrd="0" presId="urn:microsoft.com/office/officeart/2005/8/layout/hierarchy2"/>
    <dgm:cxn modelId="{6246B49C-D869-478A-9D80-8D39BDD763B2}" type="presParOf" srcId="{124D6756-8FBD-403B-9B64-43D13C6F6C2D}" destId="{65709E51-8558-4625-B323-F6F1EE44F3DA}" srcOrd="0" destOrd="0" presId="urn:microsoft.com/office/officeart/2005/8/layout/hierarchy2"/>
    <dgm:cxn modelId="{418F305F-0571-4E9B-B31A-72A6395A4CDD}" type="presParOf" srcId="{124D6756-8FBD-403B-9B64-43D13C6F6C2D}" destId="{9DEEB7A5-64C1-45DE-AB52-C48FF03FA312}" srcOrd="1" destOrd="0" presId="urn:microsoft.com/office/officeart/2005/8/layout/hierarchy2"/>
    <dgm:cxn modelId="{8A64FD85-705B-4299-B70E-465D202C1243}" type="presParOf" srcId="{1B8A1982-4216-44F0-ABE5-E783BBBD69BA}" destId="{9FF53EEC-D4EB-49D4-9267-E6466A8E24EE}" srcOrd="2" destOrd="0" presId="urn:microsoft.com/office/officeart/2005/8/layout/hierarchy2"/>
    <dgm:cxn modelId="{5D531E78-2123-44C5-90E6-333A29DF3A11}" type="presParOf" srcId="{9FF53EEC-D4EB-49D4-9267-E6466A8E24EE}" destId="{D81E8229-0853-440E-97E8-0C4F8B28F7AA}" srcOrd="0" destOrd="0" presId="urn:microsoft.com/office/officeart/2005/8/layout/hierarchy2"/>
    <dgm:cxn modelId="{5D938C46-03B4-4473-82A3-CA3D6A87831A}" type="presParOf" srcId="{1B8A1982-4216-44F0-ABE5-E783BBBD69BA}" destId="{4A6C52DE-687D-43F1-97A5-AC9D0E145FE6}" srcOrd="3" destOrd="0" presId="urn:microsoft.com/office/officeart/2005/8/layout/hierarchy2"/>
    <dgm:cxn modelId="{3989B7FE-90D0-4960-994F-416A8798BB68}" type="presParOf" srcId="{4A6C52DE-687D-43F1-97A5-AC9D0E145FE6}" destId="{051BE165-B170-439A-A94B-2616FA6D705D}" srcOrd="0" destOrd="0" presId="urn:microsoft.com/office/officeart/2005/8/layout/hierarchy2"/>
    <dgm:cxn modelId="{E77A0861-F953-4898-936B-C38C59A95FD7}" type="presParOf" srcId="{4A6C52DE-687D-43F1-97A5-AC9D0E145FE6}" destId="{CF363129-F59D-4D29-87C3-EA818D0976C1}" srcOrd="1" destOrd="0" presId="urn:microsoft.com/office/officeart/2005/8/layout/hierarchy2"/>
    <dgm:cxn modelId="{BC7E5187-76D8-4C69-86E2-618420F3DA29}" type="presParOf" srcId="{1B8A1982-4216-44F0-ABE5-E783BBBD69BA}" destId="{3094F35A-D612-4665-9C2B-381E88C3BB66}" srcOrd="4" destOrd="0" presId="urn:microsoft.com/office/officeart/2005/8/layout/hierarchy2"/>
    <dgm:cxn modelId="{72162ABE-07B6-4DEA-BE05-97C749FAD433}" type="presParOf" srcId="{3094F35A-D612-4665-9C2B-381E88C3BB66}" destId="{3CCFF42F-B7C0-4F9A-870A-36E367FC842E}" srcOrd="0" destOrd="0" presId="urn:microsoft.com/office/officeart/2005/8/layout/hierarchy2"/>
    <dgm:cxn modelId="{3761BDB7-51FC-4B41-94CB-16D0A886AFD5}" type="presParOf" srcId="{1B8A1982-4216-44F0-ABE5-E783BBBD69BA}" destId="{61727329-EF5B-48A4-80D9-D92F14869810}" srcOrd="5" destOrd="0" presId="urn:microsoft.com/office/officeart/2005/8/layout/hierarchy2"/>
    <dgm:cxn modelId="{9FF2EA80-EB53-41C9-97C1-C79C3AA01566}" type="presParOf" srcId="{61727329-EF5B-48A4-80D9-D92F14869810}" destId="{A0C805FE-DD15-4B2A-9524-A1E46640B566}" srcOrd="0" destOrd="0" presId="urn:microsoft.com/office/officeart/2005/8/layout/hierarchy2"/>
    <dgm:cxn modelId="{BA70D528-964C-499C-BBB3-9EFBAB4A84B9}" type="presParOf" srcId="{61727329-EF5B-48A4-80D9-D92F14869810}" destId="{73D4249D-B3DB-4F3C-A385-0CC3DD7FE83C}" srcOrd="1" destOrd="0" presId="urn:microsoft.com/office/officeart/2005/8/layout/hierarchy2"/>
  </dgm:cxnLst>
  <dgm:bg>
    <a:effectLst>
      <a:outerShdw blurRad="63500" sx="102000" sy="102000" algn="ctr" rotWithShape="0">
        <a:prstClr val="black">
          <a:alpha val="40000"/>
        </a:prst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CA1977-BC23-44E9-B3E7-81A7685EAD56}" type="doc">
      <dgm:prSet loTypeId="urn:microsoft.com/office/officeart/2005/8/layout/hierarchy2" loCatId="hierarchy" qsTypeId="urn:microsoft.com/office/officeart/2005/8/quickstyle/simple5" qsCatId="simple" csTypeId="urn:microsoft.com/office/officeart/2005/8/colors/colorful1" csCatId="colorful" phldr="1"/>
      <dgm:spPr/>
      <dgm:t>
        <a:bodyPr/>
        <a:lstStyle/>
        <a:p>
          <a:endParaRPr lang="en-US"/>
        </a:p>
      </dgm:t>
    </dgm:pt>
    <dgm:pt modelId="{B69E2364-D71D-4B28-AF34-8C6F789A30A4}">
      <dgm:prSet phldrT="[Text]" custT="1"/>
      <dgm:spPr>
        <a:solidFill>
          <a:schemeClr val="accent5"/>
        </a:solidFill>
      </dgm:spPr>
      <dgm:t>
        <a:bodyPr/>
        <a:lstStyle/>
        <a:p>
          <a:pPr>
            <a:spcAft>
              <a:spcPts val="0"/>
            </a:spcAft>
          </a:pPr>
          <a:r>
            <a:rPr lang="en-US" sz="1100" dirty="0" smtClean="0">
              <a:latin typeface="+mn-lt"/>
            </a:rPr>
            <a:t>Network Outage</a:t>
          </a:r>
        </a:p>
        <a:p>
          <a:pPr>
            <a:spcAft>
              <a:spcPct val="35000"/>
            </a:spcAft>
          </a:pPr>
          <a:r>
            <a:rPr lang="en-US" sz="1100" dirty="0" smtClean="0">
              <a:latin typeface="+mn-lt"/>
            </a:rPr>
            <a:t>(parent case)</a:t>
          </a:r>
          <a:endParaRPr lang="en-US" sz="1100" dirty="0">
            <a:latin typeface="+mn-lt"/>
          </a:endParaRPr>
        </a:p>
      </dgm:t>
    </dgm:pt>
    <dgm:pt modelId="{7B2D1C40-52D6-4DCB-B20C-92EEE805419B}" type="parTrans" cxnId="{CA9EE04D-6311-492D-A20B-5A52DECB5D14}">
      <dgm:prSet/>
      <dgm:spPr/>
      <dgm:t>
        <a:bodyPr/>
        <a:lstStyle/>
        <a:p>
          <a:endParaRPr lang="en-US"/>
        </a:p>
      </dgm:t>
    </dgm:pt>
    <dgm:pt modelId="{8F302033-CAFD-42EE-82FD-CD3D0D1005B4}" type="sibTrans" cxnId="{CA9EE04D-6311-492D-A20B-5A52DECB5D14}">
      <dgm:prSet/>
      <dgm:spPr/>
      <dgm:t>
        <a:bodyPr/>
        <a:lstStyle/>
        <a:p>
          <a:endParaRPr lang="en-US"/>
        </a:p>
      </dgm:t>
    </dgm:pt>
    <dgm:pt modelId="{0BC55B55-343A-45C5-8E9C-B53530541D15}">
      <dgm:prSet phldrT="[Text]" custT="1"/>
      <dgm:spPr>
        <a:solidFill>
          <a:srgbClr val="0D216C"/>
        </a:solidFill>
      </dgm:spPr>
      <dgm:t>
        <a:bodyPr/>
        <a:lstStyle/>
        <a:p>
          <a:pPr>
            <a:spcAft>
              <a:spcPts val="0"/>
            </a:spcAft>
          </a:pPr>
          <a:r>
            <a:rPr lang="en-US" sz="1100" dirty="0" smtClean="0">
              <a:latin typeface="+mn-lt"/>
            </a:rPr>
            <a:t>Customer 1</a:t>
          </a:r>
        </a:p>
        <a:p>
          <a:pPr>
            <a:spcAft>
              <a:spcPts val="0"/>
            </a:spcAft>
          </a:pPr>
          <a:r>
            <a:rPr lang="en-US" sz="1100" dirty="0" smtClean="0">
              <a:latin typeface="+mn-lt"/>
            </a:rPr>
            <a:t>outage</a:t>
          </a:r>
        </a:p>
        <a:p>
          <a:pPr>
            <a:spcAft>
              <a:spcPts val="0"/>
            </a:spcAft>
          </a:pPr>
          <a:r>
            <a:rPr lang="en-US" sz="1100" smtClean="0">
              <a:latin typeface="+mn-lt"/>
            </a:rPr>
            <a:t>(child </a:t>
          </a:r>
          <a:r>
            <a:rPr lang="en-US" sz="1100" dirty="0" smtClean="0">
              <a:latin typeface="+mn-lt"/>
            </a:rPr>
            <a:t>case)</a:t>
          </a:r>
        </a:p>
      </dgm:t>
    </dgm:pt>
    <dgm:pt modelId="{2874917B-B22E-43C4-9965-DCDE7BDDEE29}" type="parTrans" cxnId="{4BE3016B-7B70-4C30-8465-14534D21498D}">
      <dgm:prSet/>
      <dgm:spPr>
        <a:ln>
          <a:solidFill>
            <a:schemeClr val="accent5"/>
          </a:solidFill>
        </a:ln>
      </dgm:spPr>
      <dgm:t>
        <a:bodyPr/>
        <a:lstStyle/>
        <a:p>
          <a:endParaRPr lang="en-US"/>
        </a:p>
      </dgm:t>
    </dgm:pt>
    <dgm:pt modelId="{F32B0D46-DA30-4DA4-8195-B1C8813360F7}" type="sibTrans" cxnId="{4BE3016B-7B70-4C30-8465-14534D21498D}">
      <dgm:prSet/>
      <dgm:spPr/>
      <dgm:t>
        <a:bodyPr/>
        <a:lstStyle/>
        <a:p>
          <a:endParaRPr lang="en-US"/>
        </a:p>
      </dgm:t>
    </dgm:pt>
    <dgm:pt modelId="{7827FF38-C109-407F-BAB2-43D13052B22A}">
      <dgm:prSet phldrT="[Text]" custT="1"/>
      <dgm:spPr>
        <a:solidFill>
          <a:srgbClr val="0D216C"/>
        </a:solidFill>
      </dgm:spPr>
      <dgm:t>
        <a:bodyPr/>
        <a:lstStyle/>
        <a:p>
          <a:pPr>
            <a:spcAft>
              <a:spcPts val="0"/>
            </a:spcAft>
          </a:pPr>
          <a:r>
            <a:rPr lang="en-US" sz="1100" dirty="0" smtClean="0">
              <a:latin typeface="+mn-lt"/>
            </a:rPr>
            <a:t>Customer 3 </a:t>
          </a:r>
        </a:p>
        <a:p>
          <a:pPr>
            <a:spcAft>
              <a:spcPts val="0"/>
            </a:spcAft>
          </a:pPr>
          <a:r>
            <a:rPr lang="en-US" sz="1100" dirty="0" smtClean="0">
              <a:latin typeface="+mn-lt"/>
            </a:rPr>
            <a:t>No network</a:t>
          </a:r>
        </a:p>
        <a:p>
          <a:pPr>
            <a:spcAft>
              <a:spcPct val="35000"/>
            </a:spcAft>
          </a:pPr>
          <a:r>
            <a:rPr lang="en-US" sz="1100" dirty="0" smtClean="0">
              <a:latin typeface="+mn-lt"/>
            </a:rPr>
            <a:t>(child case)</a:t>
          </a:r>
          <a:endParaRPr lang="en-US" sz="1100" dirty="0">
            <a:latin typeface="+mn-lt"/>
          </a:endParaRPr>
        </a:p>
      </dgm:t>
    </dgm:pt>
    <dgm:pt modelId="{4577BEFC-DB42-4FEE-867F-0D083CA9A163}" type="parTrans" cxnId="{C7B6869C-3D78-40E8-B77A-249CFBE66959}">
      <dgm:prSet/>
      <dgm:spPr>
        <a:ln>
          <a:solidFill>
            <a:schemeClr val="accent5"/>
          </a:solidFill>
        </a:ln>
      </dgm:spPr>
      <dgm:t>
        <a:bodyPr/>
        <a:lstStyle/>
        <a:p>
          <a:endParaRPr lang="en-US"/>
        </a:p>
      </dgm:t>
    </dgm:pt>
    <dgm:pt modelId="{FE9AF9E5-539B-4C35-BAD4-3F51BC4B8A82}" type="sibTrans" cxnId="{C7B6869C-3D78-40E8-B77A-249CFBE66959}">
      <dgm:prSet/>
      <dgm:spPr/>
      <dgm:t>
        <a:bodyPr/>
        <a:lstStyle/>
        <a:p>
          <a:endParaRPr lang="en-US"/>
        </a:p>
      </dgm:t>
    </dgm:pt>
    <dgm:pt modelId="{49EED735-2208-48CF-A23F-F48398E38B53}">
      <dgm:prSet phldrT="[Text]" custT="1"/>
      <dgm:spPr>
        <a:solidFill>
          <a:srgbClr val="0D216C"/>
        </a:solidFill>
      </dgm:spPr>
      <dgm:t>
        <a:bodyPr/>
        <a:lstStyle/>
        <a:p>
          <a:pPr>
            <a:spcAft>
              <a:spcPts val="0"/>
            </a:spcAft>
          </a:pPr>
          <a:r>
            <a:rPr lang="en-US" sz="1100" dirty="0" smtClean="0">
              <a:latin typeface="+mn-lt"/>
            </a:rPr>
            <a:t>Customer 2 </a:t>
          </a:r>
        </a:p>
        <a:p>
          <a:pPr>
            <a:spcAft>
              <a:spcPts val="0"/>
            </a:spcAft>
          </a:pPr>
          <a:r>
            <a:rPr lang="en-US" sz="1100" dirty="0" smtClean="0">
              <a:latin typeface="+mn-lt"/>
            </a:rPr>
            <a:t>outage</a:t>
          </a:r>
        </a:p>
        <a:p>
          <a:pPr>
            <a:spcAft>
              <a:spcPct val="35000"/>
            </a:spcAft>
          </a:pPr>
          <a:r>
            <a:rPr lang="en-US" sz="1100" dirty="0" smtClean="0">
              <a:latin typeface="+mn-lt"/>
            </a:rPr>
            <a:t>(child case)</a:t>
          </a:r>
          <a:endParaRPr lang="en-US" sz="1100" dirty="0">
            <a:latin typeface="+mn-lt"/>
          </a:endParaRPr>
        </a:p>
      </dgm:t>
    </dgm:pt>
    <dgm:pt modelId="{52B4086C-991A-43F3-A1FF-10275BE64041}" type="parTrans" cxnId="{7F0A5730-2E5C-453B-A3DD-C46C581FB99C}">
      <dgm:prSet/>
      <dgm:spPr>
        <a:ln>
          <a:solidFill>
            <a:schemeClr val="accent5"/>
          </a:solidFill>
        </a:ln>
      </dgm:spPr>
      <dgm:t>
        <a:bodyPr/>
        <a:lstStyle/>
        <a:p>
          <a:endParaRPr lang="en-US"/>
        </a:p>
      </dgm:t>
    </dgm:pt>
    <dgm:pt modelId="{EDA21F43-BD2C-4B08-818F-FB3AC39C9342}" type="sibTrans" cxnId="{7F0A5730-2E5C-453B-A3DD-C46C581FB99C}">
      <dgm:prSet/>
      <dgm:spPr/>
      <dgm:t>
        <a:bodyPr/>
        <a:lstStyle/>
        <a:p>
          <a:endParaRPr lang="en-US"/>
        </a:p>
      </dgm:t>
    </dgm:pt>
    <dgm:pt modelId="{913C8020-D0B8-4248-80CA-CEB8BE172CAB}" type="pres">
      <dgm:prSet presAssocID="{A8CA1977-BC23-44E9-B3E7-81A7685EAD56}" presName="diagram" presStyleCnt="0">
        <dgm:presLayoutVars>
          <dgm:chPref val="1"/>
          <dgm:dir/>
          <dgm:animOne val="branch"/>
          <dgm:animLvl val="lvl"/>
          <dgm:resizeHandles val="exact"/>
        </dgm:presLayoutVars>
      </dgm:prSet>
      <dgm:spPr/>
      <dgm:t>
        <a:bodyPr/>
        <a:lstStyle/>
        <a:p>
          <a:endParaRPr lang="en-US"/>
        </a:p>
      </dgm:t>
    </dgm:pt>
    <dgm:pt modelId="{2B772178-EF77-4432-A2DF-DB14B8E9F85E}" type="pres">
      <dgm:prSet presAssocID="{B69E2364-D71D-4B28-AF34-8C6F789A30A4}" presName="root1" presStyleCnt="0"/>
      <dgm:spPr/>
    </dgm:pt>
    <dgm:pt modelId="{002E486D-9CD1-4CBD-92B3-E2D170675336}" type="pres">
      <dgm:prSet presAssocID="{B69E2364-D71D-4B28-AF34-8C6F789A30A4}" presName="LevelOneTextNode" presStyleLbl="node0" presStyleIdx="0" presStyleCnt="1">
        <dgm:presLayoutVars>
          <dgm:chPref val="3"/>
        </dgm:presLayoutVars>
      </dgm:prSet>
      <dgm:spPr/>
      <dgm:t>
        <a:bodyPr/>
        <a:lstStyle/>
        <a:p>
          <a:endParaRPr lang="en-US"/>
        </a:p>
      </dgm:t>
    </dgm:pt>
    <dgm:pt modelId="{911D2503-02A3-44AF-8C8F-B49E4522F5CE}" type="pres">
      <dgm:prSet presAssocID="{B69E2364-D71D-4B28-AF34-8C6F789A30A4}" presName="level2hierChild" presStyleCnt="0"/>
      <dgm:spPr/>
    </dgm:pt>
    <dgm:pt modelId="{0BB4AE13-9090-46DC-9062-8C3790FDF1A8}" type="pres">
      <dgm:prSet presAssocID="{2874917B-B22E-43C4-9965-DCDE7BDDEE29}" presName="conn2-1" presStyleLbl="parChTrans1D2" presStyleIdx="0" presStyleCnt="3"/>
      <dgm:spPr/>
      <dgm:t>
        <a:bodyPr/>
        <a:lstStyle/>
        <a:p>
          <a:endParaRPr lang="en-US"/>
        </a:p>
      </dgm:t>
    </dgm:pt>
    <dgm:pt modelId="{BC975AEC-C0AD-490F-A348-55E5A8499379}" type="pres">
      <dgm:prSet presAssocID="{2874917B-B22E-43C4-9965-DCDE7BDDEE29}" presName="connTx" presStyleLbl="parChTrans1D2" presStyleIdx="0" presStyleCnt="3"/>
      <dgm:spPr/>
      <dgm:t>
        <a:bodyPr/>
        <a:lstStyle/>
        <a:p>
          <a:endParaRPr lang="en-US"/>
        </a:p>
      </dgm:t>
    </dgm:pt>
    <dgm:pt modelId="{B0A9EF8E-9A5D-48B0-A186-46CE46FF55D1}" type="pres">
      <dgm:prSet presAssocID="{0BC55B55-343A-45C5-8E9C-B53530541D15}" presName="root2" presStyleCnt="0"/>
      <dgm:spPr/>
    </dgm:pt>
    <dgm:pt modelId="{312E2CC7-0E6D-4A1B-A536-3EB59A9AE9AF}" type="pres">
      <dgm:prSet presAssocID="{0BC55B55-343A-45C5-8E9C-B53530541D15}" presName="LevelTwoTextNode" presStyleLbl="node2" presStyleIdx="0" presStyleCnt="3">
        <dgm:presLayoutVars>
          <dgm:chPref val="3"/>
        </dgm:presLayoutVars>
      </dgm:prSet>
      <dgm:spPr/>
      <dgm:t>
        <a:bodyPr/>
        <a:lstStyle/>
        <a:p>
          <a:endParaRPr lang="en-US"/>
        </a:p>
      </dgm:t>
    </dgm:pt>
    <dgm:pt modelId="{C728A100-7751-4B31-B6D4-E7F2920A6E93}" type="pres">
      <dgm:prSet presAssocID="{0BC55B55-343A-45C5-8E9C-B53530541D15}" presName="level3hierChild" presStyleCnt="0"/>
      <dgm:spPr/>
    </dgm:pt>
    <dgm:pt modelId="{37BF6862-8B03-4ADB-A44A-C95E82194B4E}" type="pres">
      <dgm:prSet presAssocID="{52B4086C-991A-43F3-A1FF-10275BE64041}" presName="conn2-1" presStyleLbl="parChTrans1D2" presStyleIdx="1" presStyleCnt="3"/>
      <dgm:spPr/>
      <dgm:t>
        <a:bodyPr/>
        <a:lstStyle/>
        <a:p>
          <a:endParaRPr lang="en-US"/>
        </a:p>
      </dgm:t>
    </dgm:pt>
    <dgm:pt modelId="{CF927D8A-3B31-4A84-90E7-2F988910CA9E}" type="pres">
      <dgm:prSet presAssocID="{52B4086C-991A-43F3-A1FF-10275BE64041}" presName="connTx" presStyleLbl="parChTrans1D2" presStyleIdx="1" presStyleCnt="3"/>
      <dgm:spPr/>
      <dgm:t>
        <a:bodyPr/>
        <a:lstStyle/>
        <a:p>
          <a:endParaRPr lang="en-US"/>
        </a:p>
      </dgm:t>
    </dgm:pt>
    <dgm:pt modelId="{BC0DBBB8-4FC9-4D0F-9667-7C4C1B7354CF}" type="pres">
      <dgm:prSet presAssocID="{49EED735-2208-48CF-A23F-F48398E38B53}" presName="root2" presStyleCnt="0"/>
      <dgm:spPr/>
    </dgm:pt>
    <dgm:pt modelId="{D6A5E1BC-3493-41F1-A845-4A8F2A46CC7B}" type="pres">
      <dgm:prSet presAssocID="{49EED735-2208-48CF-A23F-F48398E38B53}" presName="LevelTwoTextNode" presStyleLbl="node2" presStyleIdx="1" presStyleCnt="3">
        <dgm:presLayoutVars>
          <dgm:chPref val="3"/>
        </dgm:presLayoutVars>
      </dgm:prSet>
      <dgm:spPr/>
      <dgm:t>
        <a:bodyPr/>
        <a:lstStyle/>
        <a:p>
          <a:endParaRPr lang="en-US"/>
        </a:p>
      </dgm:t>
    </dgm:pt>
    <dgm:pt modelId="{B6764DA2-E7D9-4E44-B07F-8F1E8209E004}" type="pres">
      <dgm:prSet presAssocID="{49EED735-2208-48CF-A23F-F48398E38B53}" presName="level3hierChild" presStyleCnt="0"/>
      <dgm:spPr/>
    </dgm:pt>
    <dgm:pt modelId="{C401AAD1-E6CB-463C-90BD-16BFB2738728}" type="pres">
      <dgm:prSet presAssocID="{4577BEFC-DB42-4FEE-867F-0D083CA9A163}" presName="conn2-1" presStyleLbl="parChTrans1D2" presStyleIdx="2" presStyleCnt="3"/>
      <dgm:spPr/>
      <dgm:t>
        <a:bodyPr/>
        <a:lstStyle/>
        <a:p>
          <a:endParaRPr lang="en-US"/>
        </a:p>
      </dgm:t>
    </dgm:pt>
    <dgm:pt modelId="{594D10DB-4893-4451-B083-5DCDE53482C5}" type="pres">
      <dgm:prSet presAssocID="{4577BEFC-DB42-4FEE-867F-0D083CA9A163}" presName="connTx" presStyleLbl="parChTrans1D2" presStyleIdx="2" presStyleCnt="3"/>
      <dgm:spPr/>
      <dgm:t>
        <a:bodyPr/>
        <a:lstStyle/>
        <a:p>
          <a:endParaRPr lang="en-US"/>
        </a:p>
      </dgm:t>
    </dgm:pt>
    <dgm:pt modelId="{1E8BD67C-B003-4B3E-B8AF-27C4229B4770}" type="pres">
      <dgm:prSet presAssocID="{7827FF38-C109-407F-BAB2-43D13052B22A}" presName="root2" presStyleCnt="0"/>
      <dgm:spPr/>
    </dgm:pt>
    <dgm:pt modelId="{1A4A665B-9B6E-4ED3-8A3E-003F2A47B61E}" type="pres">
      <dgm:prSet presAssocID="{7827FF38-C109-407F-BAB2-43D13052B22A}" presName="LevelTwoTextNode" presStyleLbl="node2" presStyleIdx="2" presStyleCnt="3">
        <dgm:presLayoutVars>
          <dgm:chPref val="3"/>
        </dgm:presLayoutVars>
      </dgm:prSet>
      <dgm:spPr/>
      <dgm:t>
        <a:bodyPr/>
        <a:lstStyle/>
        <a:p>
          <a:endParaRPr lang="en-US"/>
        </a:p>
      </dgm:t>
    </dgm:pt>
    <dgm:pt modelId="{25F7D46E-6DFB-4921-9DB6-1A707853163A}" type="pres">
      <dgm:prSet presAssocID="{7827FF38-C109-407F-BAB2-43D13052B22A}" presName="level3hierChild" presStyleCnt="0"/>
      <dgm:spPr/>
    </dgm:pt>
  </dgm:ptLst>
  <dgm:cxnLst>
    <dgm:cxn modelId="{18E2BA5B-1E7C-475F-BDC8-9B1F1ADC95DF}" type="presOf" srcId="{52B4086C-991A-43F3-A1FF-10275BE64041}" destId="{37BF6862-8B03-4ADB-A44A-C95E82194B4E}" srcOrd="0" destOrd="0" presId="urn:microsoft.com/office/officeart/2005/8/layout/hierarchy2"/>
    <dgm:cxn modelId="{5EA4D22D-58C2-453A-8049-C19D67C8CBED}" type="presOf" srcId="{49EED735-2208-48CF-A23F-F48398E38B53}" destId="{D6A5E1BC-3493-41F1-A845-4A8F2A46CC7B}" srcOrd="0" destOrd="0" presId="urn:microsoft.com/office/officeart/2005/8/layout/hierarchy2"/>
    <dgm:cxn modelId="{BD2B6C63-679D-4DE5-88DF-57411F7D4955}" type="presOf" srcId="{2874917B-B22E-43C4-9965-DCDE7BDDEE29}" destId="{BC975AEC-C0AD-490F-A348-55E5A8499379}" srcOrd="1" destOrd="0" presId="urn:microsoft.com/office/officeart/2005/8/layout/hierarchy2"/>
    <dgm:cxn modelId="{C7B6869C-3D78-40E8-B77A-249CFBE66959}" srcId="{B69E2364-D71D-4B28-AF34-8C6F789A30A4}" destId="{7827FF38-C109-407F-BAB2-43D13052B22A}" srcOrd="2" destOrd="0" parTransId="{4577BEFC-DB42-4FEE-867F-0D083CA9A163}" sibTransId="{FE9AF9E5-539B-4C35-BAD4-3F51BC4B8A82}"/>
    <dgm:cxn modelId="{7F0A5730-2E5C-453B-A3DD-C46C581FB99C}" srcId="{B69E2364-D71D-4B28-AF34-8C6F789A30A4}" destId="{49EED735-2208-48CF-A23F-F48398E38B53}" srcOrd="1" destOrd="0" parTransId="{52B4086C-991A-43F3-A1FF-10275BE64041}" sibTransId="{EDA21F43-BD2C-4B08-818F-FB3AC39C9342}"/>
    <dgm:cxn modelId="{49070774-9391-45D6-8BFA-E6219BE380FD}" type="presOf" srcId="{4577BEFC-DB42-4FEE-867F-0D083CA9A163}" destId="{594D10DB-4893-4451-B083-5DCDE53482C5}" srcOrd="1" destOrd="0" presId="urn:microsoft.com/office/officeart/2005/8/layout/hierarchy2"/>
    <dgm:cxn modelId="{CA9EE04D-6311-492D-A20B-5A52DECB5D14}" srcId="{A8CA1977-BC23-44E9-B3E7-81A7685EAD56}" destId="{B69E2364-D71D-4B28-AF34-8C6F789A30A4}" srcOrd="0" destOrd="0" parTransId="{7B2D1C40-52D6-4DCB-B20C-92EEE805419B}" sibTransId="{8F302033-CAFD-42EE-82FD-CD3D0D1005B4}"/>
    <dgm:cxn modelId="{9CD0CC4C-BBF1-4108-9AFD-FE0D22EDFCCB}" type="presOf" srcId="{A8CA1977-BC23-44E9-B3E7-81A7685EAD56}" destId="{913C8020-D0B8-4248-80CA-CEB8BE172CAB}" srcOrd="0" destOrd="0" presId="urn:microsoft.com/office/officeart/2005/8/layout/hierarchy2"/>
    <dgm:cxn modelId="{E3018DE4-51ED-4E76-89A9-EA96249D6E09}" type="presOf" srcId="{52B4086C-991A-43F3-A1FF-10275BE64041}" destId="{CF927D8A-3B31-4A84-90E7-2F988910CA9E}" srcOrd="1" destOrd="0" presId="urn:microsoft.com/office/officeart/2005/8/layout/hierarchy2"/>
    <dgm:cxn modelId="{4BE3016B-7B70-4C30-8465-14534D21498D}" srcId="{B69E2364-D71D-4B28-AF34-8C6F789A30A4}" destId="{0BC55B55-343A-45C5-8E9C-B53530541D15}" srcOrd="0" destOrd="0" parTransId="{2874917B-B22E-43C4-9965-DCDE7BDDEE29}" sibTransId="{F32B0D46-DA30-4DA4-8195-B1C8813360F7}"/>
    <dgm:cxn modelId="{415E8AEA-BE81-4DC9-A1CB-8F8F99A07F29}" type="presOf" srcId="{2874917B-B22E-43C4-9965-DCDE7BDDEE29}" destId="{0BB4AE13-9090-46DC-9062-8C3790FDF1A8}" srcOrd="0" destOrd="0" presId="urn:microsoft.com/office/officeart/2005/8/layout/hierarchy2"/>
    <dgm:cxn modelId="{737F915C-E6CC-43E5-87B6-9EB008F28461}" type="presOf" srcId="{7827FF38-C109-407F-BAB2-43D13052B22A}" destId="{1A4A665B-9B6E-4ED3-8A3E-003F2A47B61E}" srcOrd="0" destOrd="0" presId="urn:microsoft.com/office/officeart/2005/8/layout/hierarchy2"/>
    <dgm:cxn modelId="{FBD7ED18-D906-461B-BFF7-8AD27118BA28}" type="presOf" srcId="{4577BEFC-DB42-4FEE-867F-0D083CA9A163}" destId="{C401AAD1-E6CB-463C-90BD-16BFB2738728}" srcOrd="0" destOrd="0" presId="urn:microsoft.com/office/officeart/2005/8/layout/hierarchy2"/>
    <dgm:cxn modelId="{D91C1218-7467-46EB-BCEE-931DA0CEBBA0}" type="presOf" srcId="{B69E2364-D71D-4B28-AF34-8C6F789A30A4}" destId="{002E486D-9CD1-4CBD-92B3-E2D170675336}" srcOrd="0" destOrd="0" presId="urn:microsoft.com/office/officeart/2005/8/layout/hierarchy2"/>
    <dgm:cxn modelId="{EB750125-DEAB-494C-BDF7-E78E60944F6D}" type="presOf" srcId="{0BC55B55-343A-45C5-8E9C-B53530541D15}" destId="{312E2CC7-0E6D-4A1B-A536-3EB59A9AE9AF}" srcOrd="0" destOrd="0" presId="urn:microsoft.com/office/officeart/2005/8/layout/hierarchy2"/>
    <dgm:cxn modelId="{D338E44D-0849-4A40-A42C-1822B94CF8BE}" type="presParOf" srcId="{913C8020-D0B8-4248-80CA-CEB8BE172CAB}" destId="{2B772178-EF77-4432-A2DF-DB14B8E9F85E}" srcOrd="0" destOrd="0" presId="urn:microsoft.com/office/officeart/2005/8/layout/hierarchy2"/>
    <dgm:cxn modelId="{0680961B-5FA3-4FED-9D07-88E62CC94A1B}" type="presParOf" srcId="{2B772178-EF77-4432-A2DF-DB14B8E9F85E}" destId="{002E486D-9CD1-4CBD-92B3-E2D170675336}" srcOrd="0" destOrd="0" presId="urn:microsoft.com/office/officeart/2005/8/layout/hierarchy2"/>
    <dgm:cxn modelId="{78F3137A-B15A-42E1-BBC7-08C1ED016408}" type="presParOf" srcId="{2B772178-EF77-4432-A2DF-DB14B8E9F85E}" destId="{911D2503-02A3-44AF-8C8F-B49E4522F5CE}" srcOrd="1" destOrd="0" presId="urn:microsoft.com/office/officeart/2005/8/layout/hierarchy2"/>
    <dgm:cxn modelId="{F33B612D-C80E-427F-B830-C27E7E29BDFA}" type="presParOf" srcId="{911D2503-02A3-44AF-8C8F-B49E4522F5CE}" destId="{0BB4AE13-9090-46DC-9062-8C3790FDF1A8}" srcOrd="0" destOrd="0" presId="urn:microsoft.com/office/officeart/2005/8/layout/hierarchy2"/>
    <dgm:cxn modelId="{2132B30E-2072-4BEC-A919-C7CF7068CD47}" type="presParOf" srcId="{0BB4AE13-9090-46DC-9062-8C3790FDF1A8}" destId="{BC975AEC-C0AD-490F-A348-55E5A8499379}" srcOrd="0" destOrd="0" presId="urn:microsoft.com/office/officeart/2005/8/layout/hierarchy2"/>
    <dgm:cxn modelId="{5F668AD8-B2BB-40E3-8588-A6F92499F7F4}" type="presParOf" srcId="{911D2503-02A3-44AF-8C8F-B49E4522F5CE}" destId="{B0A9EF8E-9A5D-48B0-A186-46CE46FF55D1}" srcOrd="1" destOrd="0" presId="urn:microsoft.com/office/officeart/2005/8/layout/hierarchy2"/>
    <dgm:cxn modelId="{CFDD8EE3-D3E5-48BC-BB86-97C66D95EE75}" type="presParOf" srcId="{B0A9EF8E-9A5D-48B0-A186-46CE46FF55D1}" destId="{312E2CC7-0E6D-4A1B-A536-3EB59A9AE9AF}" srcOrd="0" destOrd="0" presId="urn:microsoft.com/office/officeart/2005/8/layout/hierarchy2"/>
    <dgm:cxn modelId="{357AEEFB-83EF-4EBE-AFBC-72E0750ED717}" type="presParOf" srcId="{B0A9EF8E-9A5D-48B0-A186-46CE46FF55D1}" destId="{C728A100-7751-4B31-B6D4-E7F2920A6E93}" srcOrd="1" destOrd="0" presId="urn:microsoft.com/office/officeart/2005/8/layout/hierarchy2"/>
    <dgm:cxn modelId="{50389B86-A709-4A71-BB85-C08623E1D52A}" type="presParOf" srcId="{911D2503-02A3-44AF-8C8F-B49E4522F5CE}" destId="{37BF6862-8B03-4ADB-A44A-C95E82194B4E}" srcOrd="2" destOrd="0" presId="urn:microsoft.com/office/officeart/2005/8/layout/hierarchy2"/>
    <dgm:cxn modelId="{AFF2369F-C363-4E53-96D9-23B5D1053B63}" type="presParOf" srcId="{37BF6862-8B03-4ADB-A44A-C95E82194B4E}" destId="{CF927D8A-3B31-4A84-90E7-2F988910CA9E}" srcOrd="0" destOrd="0" presId="urn:microsoft.com/office/officeart/2005/8/layout/hierarchy2"/>
    <dgm:cxn modelId="{2D6B2752-45C2-4ABC-8D9E-E1202B0C85AA}" type="presParOf" srcId="{911D2503-02A3-44AF-8C8F-B49E4522F5CE}" destId="{BC0DBBB8-4FC9-4D0F-9667-7C4C1B7354CF}" srcOrd="3" destOrd="0" presId="urn:microsoft.com/office/officeart/2005/8/layout/hierarchy2"/>
    <dgm:cxn modelId="{E861A815-6275-4E51-92D7-0FDA525BDEC7}" type="presParOf" srcId="{BC0DBBB8-4FC9-4D0F-9667-7C4C1B7354CF}" destId="{D6A5E1BC-3493-41F1-A845-4A8F2A46CC7B}" srcOrd="0" destOrd="0" presId="urn:microsoft.com/office/officeart/2005/8/layout/hierarchy2"/>
    <dgm:cxn modelId="{43A42302-094D-484E-91A7-8471D9EED8D6}" type="presParOf" srcId="{BC0DBBB8-4FC9-4D0F-9667-7C4C1B7354CF}" destId="{B6764DA2-E7D9-4E44-B07F-8F1E8209E004}" srcOrd="1" destOrd="0" presId="urn:microsoft.com/office/officeart/2005/8/layout/hierarchy2"/>
    <dgm:cxn modelId="{8E50A5DD-E200-4690-BA00-F1B11D165E10}" type="presParOf" srcId="{911D2503-02A3-44AF-8C8F-B49E4522F5CE}" destId="{C401AAD1-E6CB-463C-90BD-16BFB2738728}" srcOrd="4" destOrd="0" presId="urn:microsoft.com/office/officeart/2005/8/layout/hierarchy2"/>
    <dgm:cxn modelId="{B2BDD7B3-5F66-48E8-A100-E0B23ADD91BC}" type="presParOf" srcId="{C401AAD1-E6CB-463C-90BD-16BFB2738728}" destId="{594D10DB-4893-4451-B083-5DCDE53482C5}" srcOrd="0" destOrd="0" presId="urn:microsoft.com/office/officeart/2005/8/layout/hierarchy2"/>
    <dgm:cxn modelId="{4289B973-2D4A-42B2-9BB7-893AE1083466}" type="presParOf" srcId="{911D2503-02A3-44AF-8C8F-B49E4522F5CE}" destId="{1E8BD67C-B003-4B3E-B8AF-27C4229B4770}" srcOrd="5" destOrd="0" presId="urn:microsoft.com/office/officeart/2005/8/layout/hierarchy2"/>
    <dgm:cxn modelId="{831DCAB3-5B51-463B-9150-14CCC18851CC}" type="presParOf" srcId="{1E8BD67C-B003-4B3E-B8AF-27C4229B4770}" destId="{1A4A665B-9B6E-4ED3-8A3E-003F2A47B61E}" srcOrd="0" destOrd="0" presId="urn:microsoft.com/office/officeart/2005/8/layout/hierarchy2"/>
    <dgm:cxn modelId="{BF34BA9D-B7D5-4F23-97CD-D93E4C3DD481}" type="presParOf" srcId="{1E8BD67C-B003-4B3E-B8AF-27C4229B4770}" destId="{25F7D46E-6DFB-4921-9DB6-1A707853163A}" srcOrd="1" destOrd="0" presId="urn:microsoft.com/office/officeart/2005/8/layout/hierarchy2"/>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Dynamics</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pPr/>
              <a:t>4/29/2015</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marL="0" marR="0" indent="0" algn="l" defTabSz="932651" rtl="0" eaLnBrk="1" fontAlgn="auto" latinLnBrk="0" hangingPunct="1">
              <a:lnSpc>
                <a:spcPct val="100000"/>
              </a:lnSpc>
              <a:spcBef>
                <a:spcPts val="0"/>
              </a:spcBef>
              <a:spcAft>
                <a:spcPts val="0"/>
              </a:spcAft>
              <a:buClrTx/>
              <a:buSzTx/>
              <a:buFontTx/>
              <a:buNone/>
              <a:tabLst/>
              <a:defRPr sz="1200">
                <a:latin typeface="Segoe UI" pitchFamily="34" charset="0"/>
              </a:defRPr>
            </a:lvl1pPr>
          </a:lstStyle>
          <a:p>
            <a:r>
              <a:rPr lang="en-US" dirty="0" smtClean="0"/>
              <a:t>Microsoft Dynamics</a:t>
            </a:r>
          </a:p>
        </p:txBody>
      </p:sp>
      <p:sp>
        <p:nvSpPr>
          <p:cNvPr id="9" name="Slide Image Placeholder 8"/>
          <p:cNvSpPr>
            <a:spLocks noGrp="1" noRot="1" noChangeAspect="1"/>
          </p:cNvSpPr>
          <p:nvPr>
            <p:ph type="sldImg" idx="2"/>
          </p:nvPr>
        </p:nvSpPr>
        <p:spPr>
          <a:xfrm>
            <a:off x="1052513" y="685800"/>
            <a:ext cx="47529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4/29/2015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651"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40" indent="-107945" algn="l" defTabSz="932651"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32" indent="-117391" algn="l" defTabSz="932651"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02" indent="-149774" algn="l" defTabSz="932651"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35" indent="-117391" algn="l" defTabSz="932651"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627" algn="l" defTabSz="932651" rtl="0" eaLnBrk="1" latinLnBrk="0" hangingPunct="1">
      <a:defRPr sz="1200" kern="1200">
        <a:solidFill>
          <a:schemeClr val="tx1"/>
        </a:solidFill>
        <a:latin typeface="+mn-lt"/>
        <a:ea typeface="+mn-ea"/>
        <a:cs typeface="+mn-cs"/>
      </a:defRPr>
    </a:lvl6pPr>
    <a:lvl7pPr marL="2797952" algn="l" defTabSz="932651" rtl="0" eaLnBrk="1" latinLnBrk="0" hangingPunct="1">
      <a:defRPr sz="1200" kern="1200">
        <a:solidFill>
          <a:schemeClr val="tx1"/>
        </a:solidFill>
        <a:latin typeface="+mn-lt"/>
        <a:ea typeface="+mn-ea"/>
        <a:cs typeface="+mn-cs"/>
      </a:defRPr>
    </a:lvl7pPr>
    <a:lvl8pPr marL="3264277" algn="l" defTabSz="932651" rtl="0" eaLnBrk="1" latinLnBrk="0" hangingPunct="1">
      <a:defRPr sz="1200" kern="1200">
        <a:solidFill>
          <a:schemeClr val="tx1"/>
        </a:solidFill>
        <a:latin typeface="+mn-lt"/>
        <a:ea typeface="+mn-ea"/>
        <a:cs typeface="+mn-cs"/>
      </a:defRPr>
    </a:lvl8pPr>
    <a:lvl9pPr marL="3730604" algn="l" defTabSz="93265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6" name="Date Placeholder 5"/>
          <p:cNvSpPr>
            <a:spLocks noGrp="1"/>
          </p:cNvSpPr>
          <p:nvPr>
            <p:ph type="dt" idx="12"/>
          </p:nvPr>
        </p:nvSpPr>
        <p:spPr/>
        <p:txBody>
          <a:bodyPr/>
          <a:lstStyle/>
          <a:p>
            <a:fld id="{85F3B204-BB3F-4BC9-83A7-9E815396C2B1}"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52521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6" name="Date Placeholder 5"/>
          <p:cNvSpPr>
            <a:spLocks noGrp="1"/>
          </p:cNvSpPr>
          <p:nvPr>
            <p:ph type="dt" idx="12"/>
          </p:nvPr>
        </p:nvSpPr>
        <p:spPr/>
        <p:txBody>
          <a:bodyPr/>
          <a:lstStyle/>
          <a:p>
            <a:fld id="{46A15498-C704-4FC3-BE19-E6E87EF2DD4C}"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950552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6" name="Date Placeholder 5"/>
          <p:cNvSpPr>
            <a:spLocks noGrp="1"/>
          </p:cNvSpPr>
          <p:nvPr>
            <p:ph type="dt" idx="12"/>
          </p:nvPr>
        </p:nvSpPr>
        <p:spPr/>
        <p:txBody>
          <a:bodyPr/>
          <a:lstStyle/>
          <a:p>
            <a:fld id="{AB2EFE6B-629A-405E-B341-BF68B98BC2DF}"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92882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6" name="Date Placeholder 5"/>
          <p:cNvSpPr>
            <a:spLocks noGrp="1"/>
          </p:cNvSpPr>
          <p:nvPr>
            <p:ph type="dt" idx="12"/>
          </p:nvPr>
        </p:nvSpPr>
        <p:spPr/>
        <p:txBody>
          <a:bodyPr/>
          <a:lstStyle/>
          <a:p>
            <a:fld id="{AB2EFE6B-629A-405E-B341-BF68B98BC2DF}"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928829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6" name="Date Placeholder 5"/>
          <p:cNvSpPr>
            <a:spLocks noGrp="1"/>
          </p:cNvSpPr>
          <p:nvPr>
            <p:ph type="dt" idx="12"/>
          </p:nvPr>
        </p:nvSpPr>
        <p:spPr/>
        <p:txBody>
          <a:bodyPr/>
          <a:lstStyle/>
          <a:p>
            <a:fld id="{B083F6BB-7355-4D4A-8051-C524BCE03DF5}"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364927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6" name="Date Placeholder 5"/>
          <p:cNvSpPr>
            <a:spLocks noGrp="1"/>
          </p:cNvSpPr>
          <p:nvPr>
            <p:ph type="dt" idx="12"/>
          </p:nvPr>
        </p:nvSpPr>
        <p:spPr/>
        <p:txBody>
          <a:bodyPr/>
          <a:lstStyle/>
          <a:p>
            <a:fld id="{AA28F88B-B8DB-4D5A-91B4-6BF1B0EADBB5}"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535638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6" name="Date Placeholder 5"/>
          <p:cNvSpPr>
            <a:spLocks noGrp="1"/>
          </p:cNvSpPr>
          <p:nvPr>
            <p:ph type="dt" idx="12"/>
          </p:nvPr>
        </p:nvSpPr>
        <p:spPr/>
        <p:txBody>
          <a:bodyPr/>
          <a:lstStyle/>
          <a:p>
            <a:fld id="{AA28F88B-B8DB-4D5A-91B4-6BF1B0EADBB5}"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948266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6" name="Date Placeholder 5"/>
          <p:cNvSpPr>
            <a:spLocks noGrp="1"/>
          </p:cNvSpPr>
          <p:nvPr>
            <p:ph type="dt" idx="12"/>
          </p:nvPr>
        </p:nvSpPr>
        <p:spPr/>
        <p:txBody>
          <a:bodyPr/>
          <a:lstStyle/>
          <a:p>
            <a:fld id="{C4C6BD5B-4299-44ED-9231-F6C9AAFABF56}"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923529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6" name="Date Placeholder 5"/>
          <p:cNvSpPr>
            <a:spLocks noGrp="1"/>
          </p:cNvSpPr>
          <p:nvPr>
            <p:ph type="dt" idx="12"/>
          </p:nvPr>
        </p:nvSpPr>
        <p:spPr/>
        <p:txBody>
          <a:bodyPr/>
          <a:lstStyle/>
          <a:p>
            <a:fld id="{D2292893-E3F6-4D4F-8CDE-C7038B771199}"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834815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6" name="Date Placeholder 5"/>
          <p:cNvSpPr>
            <a:spLocks noGrp="1"/>
          </p:cNvSpPr>
          <p:nvPr>
            <p:ph type="dt" idx="12"/>
          </p:nvPr>
        </p:nvSpPr>
        <p:spPr/>
        <p:txBody>
          <a:bodyPr/>
          <a:lstStyle/>
          <a:p>
            <a:fld id="{863C7CC5-2A9E-4FB9-87C6-503069E89E6D}"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562300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6" name="Date Placeholder 5"/>
          <p:cNvSpPr>
            <a:spLocks noGrp="1"/>
          </p:cNvSpPr>
          <p:nvPr>
            <p:ph type="dt" idx="12"/>
          </p:nvPr>
        </p:nvSpPr>
        <p:spPr/>
        <p:txBody>
          <a:bodyPr/>
          <a:lstStyle/>
          <a:p>
            <a:fld id="{1B0B63CF-5D27-4CCE-B1E2-7B6F531D4207}"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66018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6" name="Date Placeholder 5"/>
          <p:cNvSpPr>
            <a:spLocks noGrp="1"/>
          </p:cNvSpPr>
          <p:nvPr>
            <p:ph type="dt" idx="12"/>
          </p:nvPr>
        </p:nvSpPr>
        <p:spPr/>
        <p:txBody>
          <a:bodyPr/>
          <a:lstStyle/>
          <a:p>
            <a:fld id="{0D5FFE8D-3EB7-414F-B0B7-66E427F8F58C}"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455195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5" name="Date Placeholder 4"/>
          <p:cNvSpPr>
            <a:spLocks noGrp="1"/>
          </p:cNvSpPr>
          <p:nvPr>
            <p:ph type="dt" idx="11"/>
          </p:nvPr>
        </p:nvSpPr>
        <p:spPr/>
        <p:txBody>
          <a:bodyPr/>
          <a:lstStyle/>
          <a:p>
            <a:fld id="{D67B62A9-F7CB-4166-80D3-EC1788B525E2}" type="datetime1">
              <a:rPr lang="en-US" smtClean="0"/>
              <a:t>4/29/2015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656328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5" name="Date Placeholder 4"/>
          <p:cNvSpPr>
            <a:spLocks noGrp="1"/>
          </p:cNvSpPr>
          <p:nvPr>
            <p:ph type="dt" idx="11"/>
          </p:nvPr>
        </p:nvSpPr>
        <p:spPr/>
        <p:txBody>
          <a:bodyPr/>
          <a:lstStyle/>
          <a:p>
            <a:fld id="{D67B62A9-F7CB-4166-80D3-EC1788B525E2}" type="datetime1">
              <a:rPr lang="en-US" smtClean="0"/>
              <a:t>4/29/2015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853028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5" name="Date Placeholder 4"/>
          <p:cNvSpPr>
            <a:spLocks noGrp="1"/>
          </p:cNvSpPr>
          <p:nvPr>
            <p:ph type="dt" idx="11"/>
          </p:nvPr>
        </p:nvSpPr>
        <p:spPr/>
        <p:txBody>
          <a:bodyPr/>
          <a:lstStyle/>
          <a:p>
            <a:fld id="{86D08617-4DB7-4D30-A27D-A3D334E22C02}" type="datetime1">
              <a:rPr lang="en-US" smtClean="0"/>
              <a:t>4/29/2015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3817144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5" name="Date Placeholder 4"/>
          <p:cNvSpPr>
            <a:spLocks noGrp="1"/>
          </p:cNvSpPr>
          <p:nvPr>
            <p:ph type="dt" idx="11"/>
          </p:nvPr>
        </p:nvSpPr>
        <p:spPr/>
        <p:txBody>
          <a:bodyPr/>
          <a:lstStyle/>
          <a:p>
            <a:fld id="{E0883937-F638-4341-81B8-2FDEDAEF70D7}" type="datetime1">
              <a:rPr lang="en-US" smtClean="0"/>
              <a:t>4/29/2015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75666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5" name="Date Placeholder 4"/>
          <p:cNvSpPr>
            <a:spLocks noGrp="1"/>
          </p:cNvSpPr>
          <p:nvPr>
            <p:ph type="dt" idx="11"/>
          </p:nvPr>
        </p:nvSpPr>
        <p:spPr/>
        <p:txBody>
          <a:bodyPr/>
          <a:lstStyle/>
          <a:p>
            <a:fld id="{E8BD5C44-00B4-4E44-99B9-CC7517593F95}" type="datetime1">
              <a:rPr lang="en-US" smtClean="0"/>
              <a:t>4/29/2015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78786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6" name="Date Placeholder 5"/>
          <p:cNvSpPr>
            <a:spLocks noGrp="1"/>
          </p:cNvSpPr>
          <p:nvPr>
            <p:ph type="dt" idx="12"/>
          </p:nvPr>
        </p:nvSpPr>
        <p:spPr/>
        <p:txBody>
          <a:bodyPr/>
          <a:lstStyle/>
          <a:p>
            <a:fld id="{FBFA2947-798B-4D34-B2E0-C15511B50222}"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66661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6" name="Date Placeholder 5"/>
          <p:cNvSpPr>
            <a:spLocks noGrp="1"/>
          </p:cNvSpPr>
          <p:nvPr>
            <p:ph type="dt" idx="12"/>
          </p:nvPr>
        </p:nvSpPr>
        <p:spPr/>
        <p:txBody>
          <a:bodyPr/>
          <a:lstStyle/>
          <a:p>
            <a:fld id="{7AC6893A-4E97-4EA6-BF41-B6DE457184DD}"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57778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6" name="Date Placeholder 5"/>
          <p:cNvSpPr>
            <a:spLocks noGrp="1"/>
          </p:cNvSpPr>
          <p:nvPr>
            <p:ph type="dt" idx="12"/>
          </p:nvPr>
        </p:nvSpPr>
        <p:spPr/>
        <p:txBody>
          <a:bodyPr/>
          <a:lstStyle/>
          <a:p>
            <a:fld id="{F9936404-E913-4875-A7D5-5DA37E46F67E}"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281314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6" name="Date Placeholder 5"/>
          <p:cNvSpPr>
            <a:spLocks noGrp="1"/>
          </p:cNvSpPr>
          <p:nvPr>
            <p:ph type="dt" idx="12"/>
          </p:nvPr>
        </p:nvSpPr>
        <p:spPr/>
        <p:txBody>
          <a:bodyPr/>
          <a:lstStyle/>
          <a:p>
            <a:fld id="{F9936404-E913-4875-A7D5-5DA37E46F67E}"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28131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6" name="Date Placeholder 5"/>
          <p:cNvSpPr>
            <a:spLocks noGrp="1"/>
          </p:cNvSpPr>
          <p:nvPr>
            <p:ph type="dt" idx="12"/>
          </p:nvPr>
        </p:nvSpPr>
        <p:spPr/>
        <p:txBody>
          <a:bodyPr/>
          <a:lstStyle/>
          <a:p>
            <a:fld id="{F9936404-E913-4875-A7D5-5DA37E46F67E}"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281314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Dynamics</a:t>
            </a:r>
            <a:endParaRPr lang="en-US" dirty="0" smtClean="0"/>
          </a:p>
        </p:txBody>
      </p:sp>
      <p:sp>
        <p:nvSpPr>
          <p:cNvPr id="6" name="Date Placeholder 5"/>
          <p:cNvSpPr>
            <a:spLocks noGrp="1"/>
          </p:cNvSpPr>
          <p:nvPr>
            <p:ph type="dt" idx="12"/>
          </p:nvPr>
        </p:nvSpPr>
        <p:spPr/>
        <p:txBody>
          <a:bodyPr/>
          <a:lstStyle/>
          <a:p>
            <a:fld id="{5AC7F427-3EBF-4396-9E8B-FB2AD9EAB4A0}"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374982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or Non-bullete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Microsoft Confidential</a:t>
            </a:r>
            <a:endParaRPr lang="en-US" dirty="0"/>
          </a:p>
        </p:txBody>
      </p:sp>
      <p:sp>
        <p:nvSpPr>
          <p:cNvPr id="4" name="Slide Number Placeholder 3"/>
          <p:cNvSpPr>
            <a:spLocks noGrp="1"/>
          </p:cNvSpPr>
          <p:nvPr>
            <p:ph type="sldNum" sz="quarter" idx="11"/>
          </p:nvPr>
        </p:nvSpPr>
        <p:spPr/>
        <p:txBody>
          <a:bodyPr/>
          <a:lstStyle/>
          <a:p>
            <a:fld id="{25B1B22E-D3C8-4129-8E85-2E5037E3E69B}" type="slidenum">
              <a:rPr lang="en-US" smtClean="0"/>
              <a:pPr/>
              <a:t>‹#›</a:t>
            </a:fld>
            <a:endParaRPr lang="en-US" dirty="0"/>
          </a:p>
        </p:txBody>
      </p:sp>
      <p:sp>
        <p:nvSpPr>
          <p:cNvPr id="6" name="Text Placeholder 5"/>
          <p:cNvSpPr>
            <a:spLocks noGrp="1"/>
          </p:cNvSpPr>
          <p:nvPr>
            <p:ph type="body" sz="quarter" idx="12"/>
          </p:nvPr>
        </p:nvSpPr>
        <p:spPr>
          <a:xfrm>
            <a:off x="274638" y="1439864"/>
            <a:ext cx="9204578" cy="1738938"/>
          </a:xfrm>
        </p:spPr>
        <p:txBody>
          <a:bodyPr/>
          <a:lstStyle>
            <a:lvl1pPr>
              <a:spcBef>
                <a:spcPts val="1200"/>
              </a:spcBef>
              <a:defRPr b="1">
                <a:gradFill>
                  <a:gsLst>
                    <a:gs pos="1250">
                      <a:schemeClr val="accent1"/>
                    </a:gs>
                    <a:gs pos="100000">
                      <a:schemeClr val="accent1"/>
                    </a:gs>
                  </a:gsLst>
                  <a:lin ang="5400000" scaled="0"/>
                </a:gradFill>
              </a:defRPr>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pic>
        <p:nvPicPr>
          <p:cNvPr id="8" name="Picture 7">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9037" y="6100935"/>
            <a:ext cx="457200" cy="457200"/>
          </a:xfrm>
          <a:prstGeom prst="rect">
            <a:avLst/>
          </a:prstGeom>
        </p:spPr>
      </p:pic>
    </p:spTree>
    <p:extLst>
      <p:ext uri="{BB962C8B-B14F-4D97-AF65-F5344CB8AC3E}">
        <p14:creationId xmlns:p14="http://schemas.microsoft.com/office/powerpoint/2010/main" val="180910819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4059" y="2125663"/>
            <a:ext cx="9265157" cy="1399419"/>
          </a:xfrm>
          <a:noFill/>
        </p:spPr>
        <p:txBody>
          <a:bodyPr tIns="91431" bIns="91431" anchor="t" anchorCtr="0"/>
          <a:lstStyle>
            <a:lvl1pPr>
              <a:defRPr sz="8800" b="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4059" y="2125663"/>
            <a:ext cx="9265157" cy="1403443"/>
          </a:xfrm>
          <a:noFill/>
        </p:spPr>
        <p:txBody>
          <a:bodyPr vert="horz" wrap="square" lIns="146289" tIns="91431" rIns="146289" bIns="91431" rtlCol="0" anchor="t" anchorCtr="0">
            <a:spAutoFit/>
          </a:bodyPr>
          <a:lstStyle>
            <a:lvl1pPr>
              <a:defRPr lang="en-US" sz="8800" b="0" spc="-100" dirty="0">
                <a:gradFill>
                  <a:gsLst>
                    <a:gs pos="100000">
                      <a:schemeClr val="bg1"/>
                    </a:gs>
                    <a:gs pos="0">
                      <a:schemeClr val="bg1"/>
                    </a:gs>
                  </a:gsLst>
                  <a:lin ang="5400000" scaled="0"/>
                </a:gradFill>
              </a:defRPr>
            </a:lvl1pPr>
          </a:lstStyle>
          <a:p>
            <a:pPr lvl="0"/>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4059" y="2125663"/>
            <a:ext cx="9265157" cy="1399419"/>
          </a:xfrm>
          <a:noFill/>
        </p:spPr>
        <p:txBody>
          <a:bodyPr tIns="91431" bIns="91431" anchor="t" anchorCtr="0"/>
          <a:lstStyle>
            <a:lvl1pPr>
              <a:defRPr sz="8800" b="0" spc="-100" baseline="0">
                <a:gradFill>
                  <a:gsLst>
                    <a:gs pos="100000">
                      <a:schemeClr val="bg1"/>
                    </a:gs>
                    <a:gs pos="0">
                      <a:schemeClr val="bg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9693275" cy="578167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5" tIns="46635" rIns="46635" bIns="46635" numCol="1" spcCol="0" rtlCol="0" fromWordArt="0" anchor="ctr" anchorCtr="0" forceAA="0" compatLnSpc="1">
            <a:prstTxWarp prst="textNoShape">
              <a:avLst/>
            </a:prstTxWarp>
            <a:noAutofit/>
          </a:bodyPr>
          <a:lstStyle/>
          <a:p>
            <a:pPr algn="ctr" defTabSz="932381"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14060" y="1221158"/>
            <a:ext cx="9265157" cy="1641988"/>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19" indent="0">
              <a:buNone/>
              <a:defRPr>
                <a:gradFill>
                  <a:gsLst>
                    <a:gs pos="1250">
                      <a:srgbClr val="000000"/>
                    </a:gs>
                    <a:gs pos="100000">
                      <a:srgbClr val="000000"/>
                    </a:gs>
                  </a:gsLst>
                  <a:lin ang="5400000" scaled="0"/>
                </a:gradFill>
                <a:latin typeface="Segoe UI" pitchFamily="34" charset="0"/>
                <a:cs typeface="Segoe UI" pitchFamily="34" charset="0"/>
              </a:defRPr>
            </a:lvl2pPr>
            <a:lvl3pPr marL="584550" indent="0">
              <a:buNone/>
              <a:defRPr>
                <a:gradFill>
                  <a:gsLst>
                    <a:gs pos="1250">
                      <a:srgbClr val="000000"/>
                    </a:gs>
                    <a:gs pos="100000">
                      <a:srgbClr val="000000"/>
                    </a:gs>
                  </a:gsLst>
                  <a:lin ang="5400000" scaled="0"/>
                </a:gradFill>
                <a:latin typeface="Segoe UI" pitchFamily="34" charset="0"/>
                <a:cs typeface="Segoe UI" pitchFamily="34" charset="0"/>
              </a:defRPr>
            </a:lvl3pPr>
            <a:lvl4pPr marL="814484"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894"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14059" y="1212851"/>
            <a:ext cx="9265157" cy="2259080"/>
          </a:xfrm>
          <a:prstGeom prst="rect">
            <a:avLst/>
          </a:prstGeom>
        </p:spPr>
        <p:txBody>
          <a:bodyPr/>
          <a:lstStyle>
            <a:lvl1pPr marL="290485" indent="-290485">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44" indent="-280960">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28" indent="-290485">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06" indent="-22857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084" indent="-22857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9693276" cy="631450"/>
          </a:xfrm>
          <a:prstGeom prst="rect">
            <a:avLst/>
          </a:prstGeom>
          <a:solidFill>
            <a:srgbClr val="FFFF99"/>
          </a:solidFill>
        </p:spPr>
        <p:txBody>
          <a:bodyPr wrap="square" lIns="155442" tIns="77721" rIns="155442" bIns="77721"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a:xfrm>
            <a:off x="214061" y="295274"/>
            <a:ext cx="9267000" cy="664797"/>
          </a:xfrm>
        </p:spPr>
        <p:txBody>
          <a:bodyPr/>
          <a:lstStyle>
            <a:lvl1pPr>
              <a:defRPr sz="48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 SECTION | DEMO BLUE 6">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bwMode="auto">
          <a:xfrm>
            <a:off x="2" y="4868863"/>
            <a:ext cx="3931920" cy="2125662"/>
          </a:xfrm>
          <a:prstGeom prst="rect">
            <a:avLst/>
          </a:prstGeom>
          <a:solidFill>
            <a:srgbClr val="E81105"/>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7" tIns="45714" rIns="91427" bIns="45714" numCol="1" rtlCol="0" anchor="ctr" anchorCtr="0" compatLnSpc="1">
            <a:prstTxWarp prst="textNoShape">
              <a:avLst/>
            </a:prstTxWarp>
          </a:bodyPr>
          <a:lstStyle/>
          <a:p>
            <a:pPr algn="ctr" defTabSz="914010"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userDrawn="1"/>
        </p:nvSpPr>
        <p:spPr bwMode="auto">
          <a:xfrm>
            <a:off x="1" y="1"/>
            <a:ext cx="3931920" cy="4868863"/>
          </a:xfrm>
          <a:prstGeom prst="rect">
            <a:avLst/>
          </a:prstGeom>
          <a:solidFill>
            <a:srgbClr val="D83B0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7" tIns="45714" rIns="91427" bIns="45714" numCol="1" rtlCol="0" anchor="ctr" anchorCtr="0" compatLnSpc="1">
            <a:prstTxWarp prst="textNoShape">
              <a:avLst/>
            </a:prstTxWarp>
          </a:bodyPr>
          <a:lstStyle/>
          <a:p>
            <a:pPr algn="ctr" defTabSz="914010"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21828" y="278700"/>
            <a:ext cx="2905535" cy="3508635"/>
          </a:xfrm>
          <a:noFill/>
        </p:spPr>
        <p:txBody>
          <a:bodyPr lIns="146289" tIns="91431" rIns="146289" bIns="91431" anchor="t" anchorCtr="0"/>
          <a:lstStyle>
            <a:lvl1pPr>
              <a:defRPr sz="4800" b="0" spc="-100" baseline="0">
                <a:gradFill>
                  <a:gsLst>
                    <a:gs pos="5833">
                      <a:srgbClr val="FFFFFF"/>
                    </a:gs>
                    <a:gs pos="18000">
                      <a:srgbClr val="FFFFFF"/>
                    </a:gs>
                  </a:gsLst>
                  <a:lin ang="5400000" scaled="0"/>
                </a:gradFill>
              </a:defRPr>
            </a:lvl1pPr>
          </a:lstStyle>
          <a:p>
            <a:pPr lvl="0"/>
            <a:r>
              <a:rPr lang="en-US" dirty="0" smtClean="0"/>
              <a:t>Title is Segoe UI Light 48 point </a:t>
            </a:r>
            <a:r>
              <a:rPr lang="en-US" dirty="0" err="1" smtClean="0"/>
              <a:t>nonbold</a:t>
            </a:r>
            <a:endParaRPr lang="en-US" dirty="0" smtClean="0"/>
          </a:p>
        </p:txBody>
      </p:sp>
      <p:sp>
        <p:nvSpPr>
          <p:cNvPr id="3" name="Text Placeholder 2"/>
          <p:cNvSpPr>
            <a:spLocks noGrp="1"/>
          </p:cNvSpPr>
          <p:nvPr>
            <p:ph type="body" sz="quarter" idx="14" hasCustomPrompt="1"/>
          </p:nvPr>
        </p:nvSpPr>
        <p:spPr bwMode="ltGray">
          <a:xfrm>
            <a:off x="124785" y="4868865"/>
            <a:ext cx="2902577" cy="1379537"/>
          </a:xfrm>
          <a:noFill/>
        </p:spPr>
        <p:txBody>
          <a:bodyPr tIns="109717" bIns="109717">
            <a:noAutofit/>
          </a:bodyPr>
          <a:lstStyle>
            <a:lvl1pPr marL="0" indent="0">
              <a:spcBef>
                <a:spcPts val="0"/>
              </a:spcBef>
              <a:buNone/>
              <a:defRPr sz="1800" b="0">
                <a:solidFill>
                  <a:schemeClr val="bg1"/>
                </a:solidFill>
                <a:latin typeface="+mn-lt"/>
              </a:defRPr>
            </a:lvl1pPr>
          </a:lstStyle>
          <a:p>
            <a:pPr lvl="0"/>
            <a:r>
              <a:rPr lang="en-US" dirty="0" smtClean="0"/>
              <a:t>Subtitle is Segoe UI 18 </a:t>
            </a:r>
          </a:p>
        </p:txBody>
      </p:sp>
    </p:spTree>
    <p:extLst>
      <p:ext uri="{BB962C8B-B14F-4D97-AF65-F5344CB8AC3E}">
        <p14:creationId xmlns:p14="http://schemas.microsoft.com/office/powerpoint/2010/main" val="25879050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or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439864"/>
            <a:ext cx="9204578" cy="1738938"/>
          </a:xfrm>
        </p:spPr>
        <p:txBody>
          <a:bodyPr/>
          <a:lstStyle>
            <a:lvl1pPr marL="0" indent="0">
              <a:buNone/>
              <a:defRPr lang="en-US" sz="4000" b="1" kern="1200" spc="0" baseline="0" dirty="0" smtClean="0">
                <a:gradFill>
                  <a:gsLst>
                    <a:gs pos="1250">
                      <a:schemeClr val="accent1"/>
                    </a:gs>
                    <a:gs pos="100000">
                      <a:schemeClr val="accent1"/>
                    </a:gs>
                  </a:gsLst>
                  <a:lin ang="5400000" scaled="0"/>
                </a:gradFill>
                <a:latin typeface="+mj-lt"/>
                <a:ea typeface="+mn-ea"/>
                <a:cs typeface="+mn-cs"/>
              </a:defRPr>
            </a:lvl1pPr>
            <a:lvl2pPr marL="0" indent="0">
              <a:buFontTx/>
              <a:buNone/>
              <a:defRPr sz="2000"/>
            </a:lvl2pPr>
            <a:lvl3pPr marL="338105" indent="-168258">
              <a:buFont typeface="Arial" pitchFamily="34" charset="0"/>
              <a:buChar char="•"/>
              <a:tabLst>
                <a:tab pos="338105" algn="l"/>
              </a:tabLst>
              <a:defRPr/>
            </a:lvl3pPr>
            <a:lvl4pPr marL="519063" indent="-180958">
              <a:buFont typeface="Arial" pitchFamily="34" charset="0"/>
              <a:buChar char="•"/>
              <a:defRPr/>
            </a:lvl4pPr>
            <a:lvl5pPr marL="631763" indent="-112702">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1"/>
          </p:nvPr>
        </p:nvSpPr>
        <p:spPr/>
        <p:txBody>
          <a:bodyPr/>
          <a:lstStyle/>
          <a:p>
            <a:r>
              <a:rPr lang="en-US" smtClean="0"/>
              <a:t>Microsoft Confidential</a:t>
            </a:r>
            <a:endParaRPr lang="en-US" dirty="0"/>
          </a:p>
        </p:txBody>
      </p:sp>
      <p:sp>
        <p:nvSpPr>
          <p:cNvPr id="4" name="Slide Number Placeholder 3"/>
          <p:cNvSpPr>
            <a:spLocks noGrp="1"/>
          </p:cNvSpPr>
          <p:nvPr>
            <p:ph type="sldNum" sz="quarter" idx="12"/>
          </p:nvPr>
        </p:nvSpPr>
        <p:spPr/>
        <p:txBody>
          <a:bodyPr/>
          <a:lstStyle/>
          <a:p>
            <a:fld id="{25B1B22E-D3C8-4129-8E85-2E5037E3E69B}" type="slidenum">
              <a:rPr lang="en-US" smtClean="0"/>
              <a:pPr/>
              <a:t>‹#›</a:t>
            </a:fld>
            <a:endParaRPr lang="en-US" dirty="0"/>
          </a:p>
        </p:txBody>
      </p:sp>
      <p:pic>
        <p:nvPicPr>
          <p:cNvPr id="7" name="Picture 6">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9037" y="6100935"/>
            <a:ext cx="457200" cy="457200"/>
          </a:xfrm>
          <a:prstGeom prst="rect">
            <a:avLst/>
          </a:prstGeom>
        </p:spPr>
      </p:pic>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olor Non-bulleted tex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Microsoft Confidential</a:t>
            </a:r>
            <a:endParaRPr lang="en-US" dirty="0"/>
          </a:p>
        </p:txBody>
      </p:sp>
      <p:sp>
        <p:nvSpPr>
          <p:cNvPr id="4" name="Slide Number Placeholder 3"/>
          <p:cNvSpPr>
            <a:spLocks noGrp="1"/>
          </p:cNvSpPr>
          <p:nvPr>
            <p:ph type="sldNum" sz="quarter" idx="12"/>
          </p:nvPr>
        </p:nvSpPr>
        <p:spPr/>
        <p:txBody>
          <a:bodyPr/>
          <a:lstStyle/>
          <a:p>
            <a:fld id="{25B1B22E-D3C8-4129-8E85-2E5037E3E69B}" type="slidenum">
              <a:rPr lang="en-US" smtClean="0"/>
              <a:pPr/>
              <a:t>‹#›</a:t>
            </a:fld>
            <a:endParaRPr lang="en-US" dirty="0"/>
          </a:p>
        </p:txBody>
      </p:sp>
      <p:sp>
        <p:nvSpPr>
          <p:cNvPr id="5" name="Title 4"/>
          <p:cNvSpPr>
            <a:spLocks noGrp="1"/>
          </p:cNvSpPr>
          <p:nvPr>
            <p:ph type="title"/>
          </p:nvPr>
        </p:nvSpPr>
        <p:spPr>
          <a:xfrm>
            <a:off x="274651" y="295274"/>
            <a:ext cx="9206410" cy="747897"/>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74638" y="1439864"/>
            <a:ext cx="9204578" cy="1738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9037" y="6100935"/>
            <a:ext cx="457200" cy="457200"/>
          </a:xfrm>
          <a:prstGeom prst="rect">
            <a:avLst/>
          </a:prstGeom>
        </p:spPr>
      </p:pic>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or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439864"/>
            <a:ext cx="9204578" cy="1738938"/>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338105" indent="-168258">
              <a:buFont typeface="Arial" pitchFamily="34" charset="0"/>
              <a:buChar char="•"/>
              <a:tabLst>
                <a:tab pos="338105" algn="l"/>
              </a:tabLst>
              <a:defRPr/>
            </a:lvl3pPr>
            <a:lvl4pPr marL="519063" indent="-180958">
              <a:buFont typeface="Arial" pitchFamily="34" charset="0"/>
              <a:buChar char="•"/>
              <a:defRPr/>
            </a:lvl4pPr>
            <a:lvl5pPr marL="631763" indent="-112702">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1"/>
          </p:nvPr>
        </p:nvSpPr>
        <p:spPr/>
        <p:txBody>
          <a:bodyPr/>
          <a:lstStyle/>
          <a:p>
            <a:r>
              <a:rPr lang="en-US" smtClean="0"/>
              <a:t>Microsoft Confidential</a:t>
            </a:r>
            <a:endParaRPr lang="en-US" dirty="0"/>
          </a:p>
        </p:txBody>
      </p:sp>
      <p:sp>
        <p:nvSpPr>
          <p:cNvPr id="4" name="Slide Number Placeholder 3"/>
          <p:cNvSpPr>
            <a:spLocks noGrp="1"/>
          </p:cNvSpPr>
          <p:nvPr>
            <p:ph type="sldNum" sz="quarter" idx="12"/>
          </p:nvPr>
        </p:nvSpPr>
        <p:spPr/>
        <p:txBody>
          <a:bodyPr/>
          <a:lstStyle/>
          <a:p>
            <a:fld id="{25B1B22E-D3C8-4129-8E85-2E5037E3E69B}" type="slidenum">
              <a:rPr lang="en-US" smtClean="0"/>
              <a:pPr/>
              <a:t>‹#›</a:t>
            </a:fld>
            <a:endParaRPr lang="en-US" dirty="0"/>
          </a:p>
        </p:txBody>
      </p:sp>
      <p:pic>
        <p:nvPicPr>
          <p:cNvPr id="7" name="Picture 6">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9037" y="6100935"/>
            <a:ext cx="457200" cy="457200"/>
          </a:xfrm>
          <a:prstGeom prst="rect">
            <a:avLst/>
          </a:prstGeom>
        </p:spPr>
      </p:pic>
    </p:spTree>
    <p:extLst>
      <p:ext uri="{BB962C8B-B14F-4D97-AF65-F5344CB8AC3E}">
        <p14:creationId xmlns:p14="http://schemas.microsoft.com/office/powerpoint/2010/main" val="69991978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WO 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2126144"/>
            <a:ext cx="4368048" cy="2215991"/>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52" indent="0">
              <a:buNone/>
              <a:tabLst/>
              <a:defRPr sz="2000"/>
            </a:lvl3pPr>
            <a:lvl4pPr marL="460330" indent="0">
              <a:buNone/>
              <a:defRPr/>
            </a:lvl4pPr>
            <a:lvl5pPr marL="68573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99037" y="2126144"/>
            <a:ext cx="4480181" cy="2215991"/>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52" indent="0">
              <a:buNone/>
              <a:tabLst/>
              <a:defRPr sz="2000"/>
            </a:lvl3pPr>
            <a:lvl4pPr marL="460330" indent="0">
              <a:buNone/>
              <a:defRPr/>
            </a:lvl4pPr>
            <a:lvl5pPr marL="68573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2"/>
          </p:nvPr>
        </p:nvSpPr>
        <p:spPr/>
        <p:txBody>
          <a:bodyPr/>
          <a:lstStyle/>
          <a:p>
            <a:r>
              <a:rPr lang="en-US" smtClean="0"/>
              <a:t>Microsoft Confidential</a:t>
            </a:r>
            <a:endParaRPr lang="en-US" dirty="0"/>
          </a:p>
        </p:txBody>
      </p:sp>
      <p:sp>
        <p:nvSpPr>
          <p:cNvPr id="6" name="Slide Number Placeholder 5"/>
          <p:cNvSpPr>
            <a:spLocks noGrp="1"/>
          </p:cNvSpPr>
          <p:nvPr>
            <p:ph type="sldNum" sz="quarter" idx="13"/>
          </p:nvPr>
        </p:nvSpPr>
        <p:spPr/>
        <p:txBody>
          <a:bodyPr/>
          <a:lstStyle/>
          <a:p>
            <a:fld id="{25B1B22E-D3C8-4129-8E85-2E5037E3E69B}" type="slidenum">
              <a:rPr lang="en-US" smtClean="0"/>
              <a:pPr/>
              <a:t>‹#›</a:t>
            </a:fld>
            <a:endParaRPr lang="en-US" dirty="0"/>
          </a:p>
        </p:txBody>
      </p:sp>
      <p:pic>
        <p:nvPicPr>
          <p:cNvPr id="7" name="Picture 6">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9037" y="6100935"/>
            <a:ext cx="457200" cy="457200"/>
          </a:xfrm>
          <a:prstGeom prst="rect">
            <a:avLst/>
          </a:prstGeom>
        </p:spPr>
      </p:pic>
    </p:spTree>
    <p:extLst>
      <p:ext uri="{BB962C8B-B14F-4D97-AF65-F5344CB8AC3E}">
        <p14:creationId xmlns:p14="http://schemas.microsoft.com/office/powerpoint/2010/main" val="396853403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2125664"/>
            <a:ext cx="4368048" cy="2215991"/>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52" indent="0">
              <a:buNone/>
              <a:tabLst/>
              <a:defRPr sz="2000"/>
            </a:lvl3pPr>
            <a:lvl4pPr marL="460330" indent="0">
              <a:buNone/>
              <a:defRPr/>
            </a:lvl4pPr>
            <a:lvl5pPr marL="68573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5151437" y="2125664"/>
            <a:ext cx="4327781" cy="2215991"/>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52" indent="0">
              <a:buNone/>
              <a:tabLst/>
              <a:defRPr sz="2000"/>
            </a:lvl3pPr>
            <a:lvl4pPr marL="460330" indent="0">
              <a:buNone/>
              <a:defRPr/>
            </a:lvl4pPr>
            <a:lvl5pPr marL="68573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2"/>
          </p:nvPr>
        </p:nvSpPr>
        <p:spPr/>
        <p:txBody>
          <a:bodyPr/>
          <a:lstStyle/>
          <a:p>
            <a:r>
              <a:rPr lang="en-US" smtClean="0"/>
              <a:t>Microsoft Confidential</a:t>
            </a:r>
            <a:endParaRPr lang="en-US" dirty="0"/>
          </a:p>
        </p:txBody>
      </p:sp>
      <p:sp>
        <p:nvSpPr>
          <p:cNvPr id="6" name="Slide Number Placeholder 5"/>
          <p:cNvSpPr>
            <a:spLocks noGrp="1"/>
          </p:cNvSpPr>
          <p:nvPr>
            <p:ph type="sldNum" sz="quarter" idx="13"/>
          </p:nvPr>
        </p:nvSpPr>
        <p:spPr/>
        <p:txBody>
          <a:bodyPr/>
          <a:lstStyle/>
          <a:p>
            <a:fld id="{25B1B22E-D3C8-4129-8E85-2E5037E3E69B}" type="slidenum">
              <a:rPr lang="en-US" smtClean="0"/>
              <a:pPr/>
              <a:t>‹#›</a:t>
            </a:fld>
            <a:endParaRPr lang="en-US" dirty="0"/>
          </a:p>
        </p:txBody>
      </p:sp>
      <p:pic>
        <p:nvPicPr>
          <p:cNvPr id="7" name="Picture 6">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9037" y="6100935"/>
            <a:ext cx="457200" cy="457200"/>
          </a:xfrm>
          <a:prstGeom prst="rect">
            <a:avLst/>
          </a:prstGeom>
        </p:spPr>
      </p:pic>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214059" y="6558135"/>
            <a:ext cx="3068588" cy="371475"/>
          </a:xfrm>
        </p:spPr>
        <p:txBody>
          <a:bodyPr/>
          <a:lstStyle/>
          <a:p>
            <a:r>
              <a:rPr lang="en-US" dirty="0" smtClean="0"/>
              <a:t>Microsoft Confidential</a:t>
            </a:r>
            <a:endParaRPr lang="en-US" dirty="0"/>
          </a:p>
        </p:txBody>
      </p:sp>
      <p:pic>
        <p:nvPicPr>
          <p:cNvPr id="10" name="Picture 9">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9037" y="6100935"/>
            <a:ext cx="457200" cy="457200"/>
          </a:xfrm>
          <a:prstGeom prst="rect">
            <a:avLst/>
          </a:prstGeom>
        </p:spPr>
      </p:pic>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9037" y="6100935"/>
            <a:ext cx="457200" cy="457200"/>
          </a:xfrm>
          <a:prstGeom prst="rect">
            <a:avLst/>
          </a:prstGeom>
        </p:spPr>
      </p:pic>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ECTION | DEMO ORANGE 1">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6675438" y="4868863"/>
            <a:ext cx="3017838" cy="2125662"/>
          </a:xfrm>
          <a:prstGeom prst="rect">
            <a:avLst/>
          </a:prstGeom>
          <a:solidFill>
            <a:schemeClr val="accent6">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7" tIns="45714" rIns="91427" bIns="45714" numCol="1" rtlCol="0" anchor="ctr" anchorCtr="0" compatLnSpc="1">
            <a:prstTxWarp prst="textNoShape">
              <a:avLst/>
            </a:prstTxWarp>
          </a:bodyPr>
          <a:lstStyle/>
          <a:p>
            <a:pPr algn="ctr" defTabSz="914010"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userDrawn="1"/>
        </p:nvSpPr>
        <p:spPr bwMode="auto">
          <a:xfrm>
            <a:off x="2" y="4868863"/>
            <a:ext cx="6675436" cy="2125662"/>
          </a:xfrm>
          <a:prstGeom prst="rect">
            <a:avLst/>
          </a:prstGeom>
          <a:solidFill>
            <a:schemeClr val="accent5">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7" tIns="45714" rIns="91427" bIns="45714" numCol="1" rtlCol="0" anchor="ctr" anchorCtr="0" compatLnSpc="1">
            <a:prstTxWarp prst="textNoShape">
              <a:avLst/>
            </a:prstTxWarp>
          </a:bodyPr>
          <a:lstStyle/>
          <a:p>
            <a:pPr algn="ctr" defTabSz="914010"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22238" y="4868864"/>
            <a:ext cx="6506162" cy="1681932"/>
          </a:xfrm>
          <a:noFill/>
        </p:spPr>
        <p:txBody>
          <a:bodyPr lIns="146289" tIns="91431" rIns="146289" bIns="91431" anchor="t" anchorCtr="0"/>
          <a:lstStyle>
            <a:lvl1pPr>
              <a:defRPr sz="5400" spc="-100"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6628400" y="4868865"/>
            <a:ext cx="3059886" cy="1379537"/>
          </a:xfrm>
          <a:noFill/>
        </p:spPr>
        <p:txBody>
          <a:bodyPr tIns="109717" bIns="109717">
            <a:noAutofit/>
          </a:bodyPr>
          <a:lstStyle>
            <a:lvl1pPr marL="0" indent="0">
              <a:spcBef>
                <a:spcPts val="0"/>
              </a:spcBef>
              <a:buNone/>
              <a:defRPr sz="1800" b="0">
                <a:solidFill>
                  <a:schemeClr val="bg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980501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9" y="295274"/>
            <a:ext cx="9206411" cy="747897"/>
          </a:xfrm>
          <a:prstGeom prst="rect">
            <a:avLst/>
          </a:prstGeom>
        </p:spPr>
        <p:txBody>
          <a:bodyPr vert="horz" wrap="square" lIns="146289" tIns="0" rIns="146289"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74637" y="1439864"/>
            <a:ext cx="9204579" cy="1738938"/>
          </a:xfrm>
          <a:prstGeom prst="rect">
            <a:avLst/>
          </a:prstGeom>
        </p:spPr>
        <p:txBody>
          <a:bodyPr vert="horz" wrap="square" lIns="146289" tIns="0" rIns="146289"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3"/>
          </p:nvPr>
        </p:nvSpPr>
        <p:spPr>
          <a:xfrm>
            <a:off x="214059" y="6697664"/>
            <a:ext cx="3068588" cy="371475"/>
          </a:xfrm>
          <a:prstGeom prst="rect">
            <a:avLst/>
          </a:prstGeom>
        </p:spPr>
        <p:txBody>
          <a:bodyPr vert="horz" lIns="0" tIns="45716" rIns="91431" bIns="45716" rtlCol="0" anchor="ctr"/>
          <a:lstStyle>
            <a:lvl1pPr algn="l">
              <a:defRPr sz="1200">
                <a:gradFill>
                  <a:gsLst>
                    <a:gs pos="0">
                      <a:schemeClr val="bg2">
                        <a:lumMod val="75000"/>
                      </a:schemeClr>
                    </a:gs>
                    <a:gs pos="100000">
                      <a:schemeClr val="bg2">
                        <a:lumMod val="75000"/>
                      </a:schemeClr>
                    </a:gs>
                  </a:gsLst>
                  <a:lin ang="5400000" scaled="0"/>
                </a:gradFill>
              </a:defRPr>
            </a:lvl1pPr>
          </a:lstStyle>
          <a:p>
            <a:r>
              <a:rPr lang="en-US" dirty="0" smtClean="0"/>
              <a:t>Microsoft Confidential</a:t>
            </a:r>
            <a:endParaRPr lang="en-US" dirty="0"/>
          </a:p>
        </p:txBody>
      </p:sp>
      <p:sp>
        <p:nvSpPr>
          <p:cNvPr id="5" name="Slide Number Placeholder 4"/>
          <p:cNvSpPr>
            <a:spLocks noGrp="1"/>
          </p:cNvSpPr>
          <p:nvPr>
            <p:ph type="sldNum" sz="quarter" idx="4"/>
          </p:nvPr>
        </p:nvSpPr>
        <p:spPr>
          <a:xfrm>
            <a:off x="7217371" y="6695371"/>
            <a:ext cx="2261847" cy="371475"/>
          </a:xfrm>
          <a:prstGeom prst="rect">
            <a:avLst/>
          </a:prstGeom>
        </p:spPr>
        <p:txBody>
          <a:bodyPr vert="horz" lIns="91431" tIns="45716" rIns="0" bIns="45716" rtlCol="0" anchor="ctr"/>
          <a:lstStyle>
            <a:lvl1pPr algn="r">
              <a:defRPr sz="1200">
                <a:gradFill>
                  <a:gsLst>
                    <a:gs pos="0">
                      <a:schemeClr val="bg2">
                        <a:lumMod val="75000"/>
                      </a:schemeClr>
                    </a:gs>
                    <a:gs pos="100000">
                      <a:schemeClr val="bg2">
                        <a:lumMod val="75000"/>
                      </a:schemeClr>
                    </a:gs>
                  </a:gsLst>
                  <a:lin ang="5400000" scaled="0"/>
                </a:gradFill>
              </a:defRPr>
            </a:lvl1pPr>
          </a:lstStyle>
          <a:p>
            <a:fld id="{25B1B22E-D3C8-4129-8E85-2E5037E3E69B}" type="slidenum">
              <a:rPr lang="en-US" smtClean="0"/>
              <a:pPr/>
              <a:t>‹#›</a:t>
            </a:fld>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10" r:id="rId1"/>
    <p:sldLayoutId id="2147484098" r:id="rId2"/>
    <p:sldLayoutId id="2147484087" r:id="rId3"/>
    <p:sldLayoutId id="2147484187" r:id="rId4"/>
    <p:sldLayoutId id="2147484099" r:id="rId5"/>
    <p:sldLayoutId id="2147484100" r:id="rId6"/>
    <p:sldLayoutId id="2147484092" r:id="rId7"/>
    <p:sldLayoutId id="2147484093" r:id="rId8"/>
    <p:sldLayoutId id="2147484191" r:id="rId9"/>
    <p:sldLayoutId id="2147484130" r:id="rId10"/>
    <p:sldLayoutId id="2147484101" r:id="rId11"/>
    <p:sldLayoutId id="2147484102" r:id="rId12"/>
    <p:sldLayoutId id="2147484127" r:id="rId13"/>
    <p:sldLayoutId id="2147484128" r:id="rId14"/>
    <p:sldLayoutId id="2147484129" r:id="rId15"/>
    <p:sldLayoutId id="2147484094" r:id="rId16"/>
    <p:sldLayoutId id="2147484096" r:id="rId17"/>
    <p:sldLayoutId id="2147484211" r:id="rId18"/>
  </p:sldLayoutIdLst>
  <p:transition>
    <p:fade/>
  </p:transition>
  <p:timing>
    <p:tnLst>
      <p:par>
        <p:cTn id="1" dur="indefinite" restart="never" nodeType="tmRoot"/>
      </p:par>
    </p:tnLst>
  </p:timing>
  <p:txStyles>
    <p:titleStyle>
      <a:lvl1pPr algn="l" defTabSz="932651" rtl="0" eaLnBrk="1" latinLnBrk="0" hangingPunct="1">
        <a:lnSpc>
          <a:spcPct val="90000"/>
        </a:lnSpc>
        <a:spcBef>
          <a:spcPct val="0"/>
        </a:spcBef>
        <a:buNone/>
        <a:defRPr lang="en-US" sz="5400" b="1" kern="1200" cap="none" spc="-102" baseline="0" dirty="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0" marR="0" indent="0" algn="l" defTabSz="932651" rtl="0" eaLnBrk="1" fontAlgn="auto" latinLnBrk="0" hangingPunct="1">
        <a:lnSpc>
          <a:spcPct val="90000"/>
        </a:lnSpc>
        <a:spcBef>
          <a:spcPts val="1200"/>
        </a:spcBef>
        <a:spcAft>
          <a:spcPts val="0"/>
        </a:spcAft>
        <a:buClrTx/>
        <a:buSzPct val="90000"/>
        <a:buFont typeface="Arial" pitchFamily="34" charset="0"/>
        <a:buNone/>
        <a:tabLst/>
        <a:defRPr sz="4000" b="1" kern="1200" spc="0" baseline="0">
          <a:gradFill>
            <a:gsLst>
              <a:gs pos="1250">
                <a:schemeClr val="tx1"/>
              </a:gs>
              <a:gs pos="100000">
                <a:schemeClr val="tx1"/>
              </a:gs>
            </a:gsLst>
            <a:lin ang="5400000" scaled="0"/>
          </a:gradFill>
          <a:latin typeface="+mj-lt"/>
          <a:ea typeface="+mn-ea"/>
          <a:cs typeface="+mn-cs"/>
        </a:defRPr>
      </a:lvl1pPr>
      <a:lvl2pPr marL="4763" marR="0" indent="0" algn="l" defTabSz="932651"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0" marR="0" indent="0" algn="l" defTabSz="932651"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3pPr>
      <a:lvl4pPr marL="1028599" marR="0" indent="-1028599" algn="l" defTabSz="932651" rtl="0" eaLnBrk="1" fontAlgn="auto" latinLnBrk="0" hangingPunct="1">
        <a:lnSpc>
          <a:spcPct val="90000"/>
        </a:lnSpc>
        <a:spcBef>
          <a:spcPct val="200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4pPr>
      <a:lvl5pPr marL="1028599" marR="0" indent="-1028599" algn="l" defTabSz="932651" rtl="0" eaLnBrk="1" fontAlgn="auto" latinLnBrk="0" hangingPunct="1">
        <a:lnSpc>
          <a:spcPct val="90000"/>
        </a:lnSpc>
        <a:spcBef>
          <a:spcPct val="200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5pPr>
      <a:lvl6pPr marL="2564788"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15"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440"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767"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hyperlink" Target="http://go.microsoft.com/fwlink/p/?LinkID=309289" TargetMode="External"/><Relationship Id="rId4" Type="http://schemas.openxmlformats.org/officeDocument/2006/relationships/hyperlink" Target="mailto:mscrmdf@microsoft.com?subject=eBook:%20Give%20great%20customer%20service%20with%20CRM%20(/1:help/2:V7.1/3:V7.1/4:eBook-Give-great-customer-service-with-CRM.pptx/5:None/6:en-us/7:Both/8:CRM%20)&amp;body=Thanks%20for%20taking%20the%20time%20to%20send%20us%20your%20feedback.%20What%20would%20you%20like%20to%20let%20us%20know%20about%20this%20eBoo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3000" t="-20000" r="-8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345" y="136460"/>
            <a:ext cx="3429410" cy="4173432"/>
          </a:xfrm>
        </p:spPr>
        <p:txBody>
          <a:bodyPr lIns="0" rIns="0"/>
          <a:lstStyle/>
          <a:p>
            <a:r>
              <a:rPr lang="en-US" b="0" dirty="0" smtClean="0"/>
              <a:t>Give great customer service with Microsoft Dynamics CRM</a:t>
            </a:r>
            <a:endParaRPr lang="en-US" b="0" dirty="0"/>
          </a:p>
        </p:txBody>
      </p:sp>
      <p:sp>
        <p:nvSpPr>
          <p:cNvPr id="3" name="Text Placeholder 2"/>
          <p:cNvSpPr>
            <a:spLocks noGrp="1"/>
          </p:cNvSpPr>
          <p:nvPr>
            <p:ph type="body" sz="quarter" idx="14"/>
          </p:nvPr>
        </p:nvSpPr>
        <p:spPr>
          <a:xfrm>
            <a:off x="287345" y="4868865"/>
            <a:ext cx="3102509" cy="1379537"/>
          </a:xfrm>
        </p:spPr>
        <p:txBody>
          <a:bodyPr lIns="0" rIns="0"/>
          <a:lstStyle/>
          <a:p>
            <a:r>
              <a:rPr lang="en-US" dirty="0" smtClean="0"/>
              <a:t>Get started with common  support tasks</a:t>
            </a:r>
          </a:p>
          <a:p>
            <a:endParaRPr lang="en-US" dirty="0" smtClean="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31323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625" b="1"/>
          <a:stretch/>
        </p:blipFill>
        <p:spPr bwMode="auto">
          <a:xfrm>
            <a:off x="304489" y="1960880"/>
            <a:ext cx="8956144" cy="272967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5" name="Title 4"/>
          <p:cNvSpPr>
            <a:spLocks noGrp="1"/>
          </p:cNvSpPr>
          <p:nvPr>
            <p:ph type="title"/>
          </p:nvPr>
        </p:nvSpPr>
        <p:spPr>
          <a:xfrm>
            <a:off x="350837" y="147099"/>
            <a:ext cx="9242677" cy="609398"/>
          </a:xfrm>
        </p:spPr>
        <p:txBody>
          <a:bodyPr vert="horz" wrap="square" lIns="146289" tIns="0" rIns="146289" bIns="0" rtlCol="0" anchor="t">
            <a:spAutoFit/>
          </a:bodyPr>
          <a:lstStyle/>
          <a:p>
            <a:r>
              <a:rPr lang="en-US" sz="4400" dirty="0"/>
              <a:t>r</a:t>
            </a:r>
            <a:r>
              <a:rPr lang="en-US" sz="4400" dirty="0" smtClean="0"/>
              <a:t>eassign a case to someone else</a:t>
            </a:r>
            <a:endParaRPr lang="en-US" sz="4400" dirty="0"/>
          </a:p>
        </p:txBody>
      </p:sp>
      <p:sp>
        <p:nvSpPr>
          <p:cNvPr id="10" name="Rectangle 9"/>
          <p:cNvSpPr/>
          <p:nvPr/>
        </p:nvSpPr>
        <p:spPr>
          <a:xfrm>
            <a:off x="350837" y="756497"/>
            <a:ext cx="7948864" cy="523220"/>
          </a:xfrm>
          <a:prstGeom prst="rect">
            <a:avLst/>
          </a:prstGeom>
        </p:spPr>
        <p:txBody>
          <a:bodyPr wrap="square">
            <a:spAutoFit/>
          </a:bodyPr>
          <a:lstStyle/>
          <a:p>
            <a:pPr>
              <a:spcBef>
                <a:spcPts val="1200"/>
              </a:spcBef>
            </a:pPr>
            <a:r>
              <a:rPr lang="en-US" sz="1400" dirty="0"/>
              <a:t>If you don’t have enough information to resolve a case, or if you think another member in your team has expertise on the subject, you can </a:t>
            </a:r>
            <a:r>
              <a:rPr lang="en-US" sz="1400" dirty="0" smtClean="0"/>
              <a:t>reassign the case to them.</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bwMode="auto">
          <a:xfrm>
            <a:off x="2418522" y="2377439"/>
            <a:ext cx="769951" cy="23854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4335543" y="1901902"/>
            <a:ext cx="4572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chemeClr val="accent5"/>
                </a:solidFill>
              </a:rPr>
              <a:t>1</a:t>
            </a:r>
          </a:p>
        </p:txBody>
      </p:sp>
      <p:sp>
        <p:nvSpPr>
          <p:cNvPr id="2" name="TextBox 1"/>
          <p:cNvSpPr txBox="1"/>
          <p:nvPr/>
        </p:nvSpPr>
        <p:spPr>
          <a:xfrm>
            <a:off x="2298374" y="4206664"/>
            <a:ext cx="50719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8C00"/>
                </a:solidFill>
              </a:rPr>
              <a:t>2</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8975" y="2116216"/>
            <a:ext cx="365730" cy="36573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3888" y="2934455"/>
            <a:ext cx="4457200" cy="29578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1180" y="4382576"/>
            <a:ext cx="365730" cy="36573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856" y="5404204"/>
            <a:ext cx="365730" cy="370976"/>
          </a:xfrm>
          <a:prstGeom prst="rect">
            <a:avLst/>
          </a:prstGeom>
        </p:spPr>
      </p:pic>
      <p:sp>
        <p:nvSpPr>
          <p:cNvPr id="4" name="TextBox 3"/>
          <p:cNvSpPr txBox="1"/>
          <p:nvPr/>
        </p:nvSpPr>
        <p:spPr>
          <a:xfrm>
            <a:off x="4740537" y="5242372"/>
            <a:ext cx="50719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8C00"/>
                </a:solidFill>
              </a:rPr>
              <a:t>3</a:t>
            </a:r>
            <a:endParaRPr lang="en-US" sz="2400" dirty="0" smtClean="0">
              <a:solidFill>
                <a:srgbClr val="FF8C00"/>
              </a:solidFill>
            </a:endParaRPr>
          </a:p>
        </p:txBody>
      </p:sp>
    </p:spTree>
    <p:extLst>
      <p:ext uri="{BB962C8B-B14F-4D97-AF65-F5344CB8AC3E}">
        <p14:creationId xmlns:p14="http://schemas.microsoft.com/office/powerpoint/2010/main" val="344227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907"/>
          <a:stretch/>
        </p:blipFill>
        <p:spPr bwMode="auto">
          <a:xfrm>
            <a:off x="304489" y="1910079"/>
            <a:ext cx="8956144" cy="2780471"/>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5" name="Title 4"/>
          <p:cNvSpPr>
            <a:spLocks noGrp="1"/>
          </p:cNvSpPr>
          <p:nvPr>
            <p:ph type="title"/>
          </p:nvPr>
        </p:nvSpPr>
        <p:spPr>
          <a:xfrm>
            <a:off x="228557" y="272416"/>
            <a:ext cx="9242677" cy="609398"/>
          </a:xfrm>
        </p:spPr>
        <p:txBody>
          <a:bodyPr vert="horz" wrap="square" lIns="146289" tIns="0" rIns="146289" bIns="0" rtlCol="0" anchor="t">
            <a:spAutoFit/>
          </a:bodyPr>
          <a:lstStyle/>
          <a:p>
            <a:r>
              <a:rPr lang="en-US" sz="4400" dirty="0"/>
              <a:t>p</a:t>
            </a:r>
            <a:r>
              <a:rPr lang="en-US" sz="4400" dirty="0" smtClean="0"/>
              <a:t>ut a case back in to the queue</a:t>
            </a:r>
            <a:endParaRPr lang="en-US" sz="4400" dirty="0"/>
          </a:p>
        </p:txBody>
      </p:sp>
      <p:sp>
        <p:nvSpPr>
          <p:cNvPr id="15" name="Rectangle 14"/>
          <p:cNvSpPr/>
          <p:nvPr/>
        </p:nvSpPr>
        <p:spPr>
          <a:xfrm>
            <a:off x="319754" y="1006384"/>
            <a:ext cx="9206165" cy="307777"/>
          </a:xfrm>
          <a:prstGeom prst="rect">
            <a:avLst/>
          </a:prstGeom>
        </p:spPr>
        <p:txBody>
          <a:bodyPr wrap="square">
            <a:spAutoFit/>
          </a:bodyPr>
          <a:lstStyle/>
          <a:p>
            <a:pPr>
              <a:spcBef>
                <a:spcPts val="1200"/>
              </a:spcBef>
            </a:pPr>
            <a:r>
              <a:rPr lang="en-US" sz="1400" dirty="0"/>
              <a:t>If you don’t </a:t>
            </a:r>
            <a:r>
              <a:rPr lang="en-US" sz="1400" dirty="0" smtClean="0"/>
              <a:t>know who to assign the case to, </a:t>
            </a:r>
            <a:r>
              <a:rPr lang="en-US" sz="1400" dirty="0"/>
              <a:t>you can move the case to a queue and have someone else pick it up.</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p:cNvSpPr/>
          <p:nvPr/>
        </p:nvSpPr>
        <p:spPr bwMode="auto">
          <a:xfrm>
            <a:off x="2418522" y="2377439"/>
            <a:ext cx="769951" cy="23854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2617987" y="1903697"/>
            <a:ext cx="4572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chemeClr val="accent5"/>
                </a:solidFill>
              </a:rPr>
              <a:t>1</a:t>
            </a:r>
            <a:endParaRPr lang="en-US" sz="2400" dirty="0" smtClean="0">
              <a:solidFill>
                <a:schemeClr val="accent5"/>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3144" y="2110431"/>
            <a:ext cx="365730" cy="365730"/>
          </a:xfrm>
          <a:prstGeom prst="rect">
            <a:avLst/>
          </a:prstGeom>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8874" y="3176080"/>
            <a:ext cx="3672439" cy="191516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5954543" y="4324821"/>
            <a:ext cx="50719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8C00"/>
                </a:solidFill>
              </a:rPr>
              <a:t>2</a:t>
            </a:r>
            <a:endParaRPr lang="en-US" sz="2400" dirty="0" smtClean="0">
              <a:solidFill>
                <a:srgbClr val="FF8C00"/>
              </a:solidFill>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868" y="4324821"/>
            <a:ext cx="365730" cy="365730"/>
          </a:xfrm>
          <a:prstGeom prst="rect">
            <a:avLst/>
          </a:prstGeom>
        </p:spPr>
      </p:pic>
    </p:spTree>
    <p:extLst>
      <p:ext uri="{BB962C8B-B14F-4D97-AF65-F5344CB8AC3E}">
        <p14:creationId xmlns:p14="http://schemas.microsoft.com/office/powerpoint/2010/main" val="73390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05"/>
          <a:stretch/>
        </p:blipFill>
        <p:spPr bwMode="auto">
          <a:xfrm>
            <a:off x="343747" y="2976880"/>
            <a:ext cx="8956144" cy="2721446"/>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5" name="Title 4"/>
          <p:cNvSpPr>
            <a:spLocks noGrp="1"/>
          </p:cNvSpPr>
          <p:nvPr>
            <p:ph type="title"/>
          </p:nvPr>
        </p:nvSpPr>
        <p:spPr>
          <a:xfrm>
            <a:off x="228557" y="272416"/>
            <a:ext cx="9464718" cy="609398"/>
          </a:xfrm>
        </p:spPr>
        <p:txBody>
          <a:bodyPr vert="horz" wrap="square" lIns="146289" tIns="0" rIns="146289" bIns="0" rtlCol="0" anchor="t">
            <a:spAutoFit/>
          </a:bodyPr>
          <a:lstStyle/>
          <a:p>
            <a:r>
              <a:rPr lang="en-US" sz="4400" dirty="0"/>
              <a:t>o</a:t>
            </a:r>
            <a:r>
              <a:rPr lang="en-US" sz="4400" dirty="0" smtClean="0"/>
              <a:t>r, automatically route a case to a queue</a:t>
            </a:r>
            <a:endParaRPr lang="en-US" sz="4400" dirty="0"/>
          </a:p>
        </p:txBody>
      </p:sp>
      <p:sp>
        <p:nvSpPr>
          <p:cNvPr id="15" name="Rectangle 14"/>
          <p:cNvSpPr/>
          <p:nvPr/>
        </p:nvSpPr>
        <p:spPr>
          <a:xfrm>
            <a:off x="319754" y="1006384"/>
            <a:ext cx="9206165" cy="307777"/>
          </a:xfrm>
          <a:prstGeom prst="rect">
            <a:avLst/>
          </a:prstGeom>
        </p:spPr>
        <p:txBody>
          <a:bodyPr wrap="square">
            <a:spAutoFit/>
          </a:bodyPr>
          <a:lstStyle/>
          <a:p>
            <a:pPr>
              <a:spcBef>
                <a:spcPts val="1200"/>
              </a:spcBef>
            </a:pPr>
            <a:r>
              <a:rPr lang="en-US" sz="1400" dirty="0" smtClean="0"/>
              <a:t>You can also route the case to another queue based on the active routing rule your service manager has turned on.</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246" y="1851473"/>
            <a:ext cx="2297709" cy="606942"/>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3" name="Rectangle 2"/>
          <p:cNvSpPr/>
          <p:nvPr/>
        </p:nvSpPr>
        <p:spPr bwMode="auto">
          <a:xfrm>
            <a:off x="1962364" y="2907587"/>
            <a:ext cx="871736" cy="256853"/>
          </a:xfrm>
          <a:prstGeom prst="rect">
            <a:avLst/>
          </a:prstGeom>
          <a:noFill/>
          <a:ln w="31750">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6" name="Straight Arrow Connector 5"/>
          <p:cNvCxnSpPr/>
          <p:nvPr/>
        </p:nvCxnSpPr>
        <p:spPr>
          <a:xfrm flipV="1">
            <a:off x="2126751" y="2458415"/>
            <a:ext cx="271481" cy="449172"/>
          </a:xfrm>
          <a:prstGeom prst="straightConnector1">
            <a:avLst/>
          </a:prstGeom>
          <a:ln w="28575">
            <a:headEnd type="none"/>
            <a:tailEnd type="arrow"/>
          </a:ln>
        </p:spPr>
        <p:style>
          <a:lnRef idx="1">
            <a:schemeClr val="accent5"/>
          </a:lnRef>
          <a:fillRef idx="0">
            <a:schemeClr val="accent5"/>
          </a:fillRef>
          <a:effectRef idx="0">
            <a:schemeClr val="accent5"/>
          </a:effectRef>
          <a:fontRef idx="minor">
            <a:schemeClr val="tx1"/>
          </a:fontRef>
        </p:style>
      </p:cxnSp>
      <p:sp>
        <p:nvSpPr>
          <p:cNvPr id="8" name="TextBox 7"/>
          <p:cNvSpPr txBox="1"/>
          <p:nvPr/>
        </p:nvSpPr>
        <p:spPr>
          <a:xfrm>
            <a:off x="81915" y="6444327"/>
            <a:ext cx="5181600" cy="544765"/>
          </a:xfrm>
          <a:prstGeom prst="rect">
            <a:avLst/>
          </a:prstGeom>
          <a:noFill/>
        </p:spPr>
        <p:txBody>
          <a:bodyPr wrap="square" lIns="182880" tIns="146304" rIns="182880" bIns="146304" rtlCol="0">
            <a:spAutoFit/>
          </a:bodyPr>
          <a:lstStyle/>
          <a:p>
            <a:pPr>
              <a:lnSpc>
                <a:spcPct val="90000"/>
              </a:lnSpc>
              <a:spcAft>
                <a:spcPts val="600"/>
              </a:spcAft>
            </a:pPr>
            <a:r>
              <a:rPr lang="en-US" sz="900" b="1" dirty="0" smtClean="0">
                <a:gradFill>
                  <a:gsLst>
                    <a:gs pos="2917">
                      <a:schemeClr val="tx1"/>
                    </a:gs>
                    <a:gs pos="30000">
                      <a:schemeClr val="tx1"/>
                    </a:gs>
                  </a:gsLst>
                  <a:lin ang="5400000" scaled="0"/>
                </a:gradFill>
              </a:rPr>
              <a:t>Applies to: </a:t>
            </a:r>
            <a:r>
              <a:rPr lang="en-US" sz="900" dirty="0" smtClean="0"/>
              <a:t>This feature </a:t>
            </a:r>
            <a:r>
              <a:rPr lang="en-US" sz="900" dirty="0"/>
              <a:t>is only available in organizations that have applied product updates for CRM Online Spring '14 or CRM 2013 Service Pack 1</a:t>
            </a:r>
          </a:p>
        </p:txBody>
      </p:sp>
    </p:spTree>
    <p:extLst>
      <p:ext uri="{BB962C8B-B14F-4D97-AF65-F5344CB8AC3E}">
        <p14:creationId xmlns:p14="http://schemas.microsoft.com/office/powerpoint/2010/main" val="320425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24"/>
          <a:stretch/>
        </p:blipFill>
        <p:spPr bwMode="auto">
          <a:xfrm>
            <a:off x="523890" y="1259839"/>
            <a:ext cx="8734935" cy="4074161"/>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5" name="Title 4"/>
          <p:cNvSpPr>
            <a:spLocks noGrp="1"/>
          </p:cNvSpPr>
          <p:nvPr>
            <p:ph type="title"/>
          </p:nvPr>
        </p:nvSpPr>
        <p:spPr>
          <a:xfrm>
            <a:off x="149098" y="295276"/>
            <a:ext cx="9242677" cy="609398"/>
          </a:xfrm>
        </p:spPr>
        <p:txBody>
          <a:bodyPr vert="horz" wrap="square" lIns="146289" tIns="0" rIns="146289" bIns="0" rtlCol="0" anchor="t">
            <a:spAutoFit/>
          </a:bodyPr>
          <a:lstStyle/>
          <a:p>
            <a:r>
              <a:rPr lang="en-US" sz="4400" dirty="0" smtClean="0"/>
              <a:t>close a case</a:t>
            </a:r>
            <a:endParaRPr lang="en-US" sz="4400" dirty="0"/>
          </a:p>
        </p:txBody>
      </p:sp>
      <p:sp>
        <p:nvSpPr>
          <p:cNvPr id="15" name="Rectangle 14"/>
          <p:cNvSpPr/>
          <p:nvPr/>
        </p:nvSpPr>
        <p:spPr>
          <a:xfrm flipH="1">
            <a:off x="2548828" y="3292694"/>
            <a:ext cx="1207394" cy="954107"/>
          </a:xfrm>
          <a:prstGeom prst="rect">
            <a:avLst/>
          </a:prstGeom>
        </p:spPr>
        <p:txBody>
          <a:bodyPr wrap="square">
            <a:spAutoFit/>
          </a:bodyPr>
          <a:lstStyle/>
          <a:p>
            <a:r>
              <a:rPr lang="en-US" sz="1400" dirty="0" smtClean="0"/>
              <a:t>Select and fill in  the appropriate information.</a:t>
            </a:r>
            <a:endParaRPr lang="en-US" sz="1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268" y="1417541"/>
            <a:ext cx="365730" cy="365730"/>
          </a:xfrm>
          <a:prstGeom prst="rect">
            <a:avLst/>
          </a:prstGeom>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0683" y="2743201"/>
            <a:ext cx="2830777" cy="277241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3206" y="5259341"/>
            <a:ext cx="365730" cy="365730"/>
          </a:xfrm>
          <a:prstGeom prst="rect">
            <a:avLst/>
          </a:prstGeom>
        </p:spPr>
      </p:pic>
      <p:sp>
        <p:nvSpPr>
          <p:cNvPr id="12" name="TextBox 11"/>
          <p:cNvSpPr txBox="1"/>
          <p:nvPr/>
        </p:nvSpPr>
        <p:spPr>
          <a:xfrm>
            <a:off x="1288996" y="1253678"/>
            <a:ext cx="50719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8C00"/>
                </a:solidFill>
              </a:rPr>
              <a:t>1</a:t>
            </a:r>
          </a:p>
        </p:txBody>
      </p:sp>
      <p:sp>
        <p:nvSpPr>
          <p:cNvPr id="18" name="TextBox 17"/>
          <p:cNvSpPr txBox="1"/>
          <p:nvPr/>
        </p:nvSpPr>
        <p:spPr>
          <a:xfrm>
            <a:off x="4958881" y="5338839"/>
            <a:ext cx="507190" cy="572464"/>
          </a:xfrm>
          <a:prstGeom prst="rect">
            <a:avLst/>
          </a:prstGeom>
          <a:noFill/>
        </p:spPr>
        <p:txBody>
          <a:bodyPr wrap="none" lIns="182880" tIns="146304" rIns="182880" bIns="146304" rtlCol="0">
            <a:spAutoFit/>
          </a:bodyPr>
          <a:lstStyle/>
          <a:p>
            <a:pPr>
              <a:lnSpc>
                <a:spcPct val="90000"/>
              </a:lnSpc>
              <a:spcAft>
                <a:spcPts val="600"/>
              </a:spcAft>
            </a:pPr>
            <a:r>
              <a:rPr lang="en-US" sz="2000" dirty="0">
                <a:solidFill>
                  <a:srgbClr val="FF8C00"/>
                </a:solidFill>
              </a:rPr>
              <a:t>3</a:t>
            </a:r>
            <a:endParaRPr lang="en-US" sz="2000" dirty="0" smtClean="0">
              <a:solidFill>
                <a:srgbClr val="FF8C00"/>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818" y="3513304"/>
            <a:ext cx="365730" cy="365730"/>
          </a:xfrm>
          <a:prstGeom prst="rect">
            <a:avLst/>
          </a:prstGeom>
        </p:spPr>
      </p:pic>
      <p:sp>
        <p:nvSpPr>
          <p:cNvPr id="14" name="TextBox 13"/>
          <p:cNvSpPr txBox="1"/>
          <p:nvPr/>
        </p:nvSpPr>
        <p:spPr>
          <a:xfrm>
            <a:off x="3550742" y="3367957"/>
            <a:ext cx="50719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8C00"/>
                </a:solidFill>
              </a:rPr>
              <a:t>2</a:t>
            </a:r>
          </a:p>
        </p:txBody>
      </p:sp>
      <p:sp>
        <p:nvSpPr>
          <p:cNvPr id="2" name="Double Brace 1"/>
          <p:cNvSpPr/>
          <p:nvPr/>
        </p:nvSpPr>
        <p:spPr>
          <a:xfrm flipH="1">
            <a:off x="2445248" y="3281236"/>
            <a:ext cx="1256345" cy="1048161"/>
          </a:xfrm>
          <a:prstGeom prst="bracePair">
            <a:avLst/>
          </a:prstGeom>
          <a:ln w="28575">
            <a:headEnd type="none"/>
            <a:tailEnd type="triangl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0070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69" y="102363"/>
            <a:ext cx="9206411" cy="609398"/>
          </a:xfrm>
        </p:spPr>
        <p:txBody>
          <a:bodyPr/>
          <a:lstStyle/>
          <a:p>
            <a:r>
              <a:rPr lang="en-US" sz="4400" dirty="0"/>
              <a:t>m</a:t>
            </a:r>
            <a:r>
              <a:rPr lang="en-US" sz="4400" dirty="0" smtClean="0"/>
              <a:t>erge similar cases</a:t>
            </a:r>
            <a:endParaRPr lang="en-US" sz="4400" dirty="0"/>
          </a:p>
        </p:txBody>
      </p:sp>
      <p:sp>
        <p:nvSpPr>
          <p:cNvPr id="3" name="Rectangle 2"/>
          <p:cNvSpPr/>
          <p:nvPr/>
        </p:nvSpPr>
        <p:spPr>
          <a:xfrm>
            <a:off x="249239" y="691992"/>
            <a:ext cx="9374595" cy="738664"/>
          </a:xfrm>
          <a:prstGeom prst="rect">
            <a:avLst/>
          </a:prstGeom>
        </p:spPr>
        <p:txBody>
          <a:bodyPr wrap="square">
            <a:spAutoFit/>
          </a:bodyPr>
          <a:lstStyle/>
          <a:p>
            <a:pPr>
              <a:spcBef>
                <a:spcPts val="1200"/>
              </a:spcBef>
            </a:pPr>
            <a:r>
              <a:rPr lang="en-US" sz="1400" dirty="0" smtClean="0"/>
              <a:t>Eliminate </a:t>
            </a:r>
            <a:r>
              <a:rPr lang="en-US" sz="1400" dirty="0"/>
              <a:t>redundancies between similar cases by merging them into one case. When a customer opens multiple cases about the same issue (through different support channels) or when multiple customers from the same account call in about the same issue, you can merge those cases into one case.</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p:cNvSpPr txBox="1"/>
          <p:nvPr/>
        </p:nvSpPr>
        <p:spPr>
          <a:xfrm>
            <a:off x="-1526" y="6542334"/>
            <a:ext cx="5386326" cy="544765"/>
          </a:xfrm>
          <a:prstGeom prst="rect">
            <a:avLst/>
          </a:prstGeom>
          <a:noFill/>
        </p:spPr>
        <p:txBody>
          <a:bodyPr wrap="square" lIns="182880" tIns="146304" rIns="182880" bIns="146304" rtlCol="0">
            <a:spAutoFit/>
          </a:bodyPr>
          <a:lstStyle/>
          <a:p>
            <a:pPr>
              <a:lnSpc>
                <a:spcPct val="90000"/>
              </a:lnSpc>
              <a:spcAft>
                <a:spcPts val="600"/>
              </a:spcAft>
            </a:pPr>
            <a:r>
              <a:rPr lang="en-US" sz="900" b="1" dirty="0" smtClean="0">
                <a:gradFill>
                  <a:gsLst>
                    <a:gs pos="2917">
                      <a:schemeClr val="tx1"/>
                    </a:gs>
                    <a:gs pos="30000">
                      <a:schemeClr val="tx1"/>
                    </a:gs>
                  </a:gsLst>
                  <a:lin ang="5400000" scaled="0"/>
                </a:gradFill>
              </a:rPr>
              <a:t>Applies to: </a:t>
            </a:r>
            <a:r>
              <a:rPr lang="en-US" sz="900" dirty="0" smtClean="0"/>
              <a:t>This feature </a:t>
            </a:r>
            <a:r>
              <a:rPr lang="en-US" sz="900" dirty="0"/>
              <a:t>is only available in organizations that have applied product updates for CRM Online Spring '14 or CRM 2013 Service Pack 1</a:t>
            </a:r>
          </a:p>
        </p:txBody>
      </p:sp>
      <p:pic>
        <p:nvPicPr>
          <p:cNvPr id="10" name="Picture 9"/>
          <p:cNvPicPr>
            <a:picLocks noChangeAspect="1"/>
          </p:cNvPicPr>
          <p:nvPr/>
        </p:nvPicPr>
        <p:blipFill>
          <a:blip r:embed="rId3"/>
          <a:stretch>
            <a:fillRect/>
          </a:stretch>
        </p:blipFill>
        <p:spPr>
          <a:xfrm>
            <a:off x="418567" y="2191850"/>
            <a:ext cx="3747033" cy="2007339"/>
          </a:xfrm>
          <a:prstGeom prst="rect">
            <a:avLst/>
          </a:prstGeom>
          <a:ln>
            <a:solidFill>
              <a:schemeClr val="bg1">
                <a:lumMod val="85000"/>
              </a:schemeClr>
            </a:solidFill>
          </a:ln>
        </p:spPr>
      </p:pic>
      <p:sp>
        <p:nvSpPr>
          <p:cNvPr id="11" name="Rectangle 10"/>
          <p:cNvSpPr/>
          <p:nvPr/>
        </p:nvSpPr>
        <p:spPr>
          <a:xfrm>
            <a:off x="249239" y="1591686"/>
            <a:ext cx="9109137" cy="600164"/>
          </a:xfrm>
          <a:prstGeom prst="rect">
            <a:avLst/>
          </a:prstGeom>
        </p:spPr>
        <p:txBody>
          <a:bodyPr wrap="square">
            <a:spAutoFit/>
          </a:bodyPr>
          <a:lstStyle/>
          <a:p>
            <a:r>
              <a:rPr lang="en-US" sz="1400" dirty="0"/>
              <a:t>If your screen looks like this (latest version):</a:t>
            </a:r>
          </a:p>
          <a:p>
            <a:pPr>
              <a:spcBef>
                <a:spcPts val="600"/>
              </a:spcBef>
            </a:pPr>
            <a:r>
              <a:rPr lang="en-US" sz="1400" dirty="0"/>
              <a:t>On the </a:t>
            </a:r>
            <a:r>
              <a:rPr lang="en-US" sz="1400" dirty="0" err="1"/>
              <a:t>nav</a:t>
            </a:r>
            <a:r>
              <a:rPr lang="en-US" sz="1400" dirty="0"/>
              <a:t> bar, choose </a:t>
            </a:r>
            <a:r>
              <a:rPr lang="en-US" sz="1400" b="1" dirty="0" smtClean="0">
                <a:latin typeface="Segoe UI" panose="020B0502040204020203" pitchFamily="34" charset="0"/>
                <a:ea typeface="Segoe UI" panose="020B0502040204020203" pitchFamily="34" charset="0"/>
                <a:cs typeface="Segoe UI" panose="020B0502040204020203" pitchFamily="34" charset="0"/>
              </a:rPr>
              <a:t>Service</a:t>
            </a:r>
            <a:r>
              <a:rPr lang="en-US" sz="1400" dirty="0" smtClean="0">
                <a:latin typeface="Segoe UI" panose="020B0502040204020203" pitchFamily="34" charset="0"/>
                <a:ea typeface="Segoe UI" panose="020B0502040204020203" pitchFamily="34" charset="0"/>
                <a:cs typeface="Segoe UI" panose="020B0502040204020203" pitchFamily="34" charset="0"/>
              </a:rPr>
              <a:t> &gt; </a:t>
            </a:r>
            <a:r>
              <a:rPr lang="en-US" sz="1400" b="1" dirty="0" smtClean="0">
                <a:latin typeface="Segoe UI" panose="020B0502040204020203" pitchFamily="34" charset="0"/>
                <a:ea typeface="Segoe UI" panose="020B0502040204020203" pitchFamily="34" charset="0"/>
                <a:cs typeface="Segoe UI" panose="020B0502040204020203" pitchFamily="34" charset="0"/>
              </a:rPr>
              <a:t>Cases</a:t>
            </a:r>
            <a:r>
              <a:rPr lang="en-US" sz="1400" dirty="0" smtClean="0">
                <a:latin typeface="Segoe UI" panose="020B0502040204020203" pitchFamily="34" charset="0"/>
                <a:ea typeface="Segoe UI" panose="020B0502040204020203" pitchFamily="34" charset="0"/>
                <a:cs typeface="Segoe UI" panose="020B0502040204020203" pitchFamily="34" charset="0"/>
              </a:rPr>
              <a:t>. Choose </a:t>
            </a:r>
            <a:r>
              <a:rPr lang="en-US" sz="1400" b="1" dirty="0" smtClean="0">
                <a:latin typeface="Segoe UI" panose="020B0502040204020203" pitchFamily="34" charset="0"/>
                <a:ea typeface="Segoe UI" panose="020B0502040204020203" pitchFamily="34" charset="0"/>
                <a:cs typeface="Segoe UI" panose="020B0502040204020203" pitchFamily="34" charset="0"/>
              </a:rPr>
              <a:t>New Case</a:t>
            </a:r>
            <a:r>
              <a:rPr lang="en-US" sz="1400" dirty="0" smtClean="0">
                <a:latin typeface="Segoe UI" panose="020B0502040204020203" pitchFamily="34" charset="0"/>
                <a:ea typeface="Segoe UI" panose="020B0502040204020203" pitchFamily="34" charset="0"/>
                <a:cs typeface="Segoe UI" panose="020B0502040204020203" pitchFamily="34" charset="0"/>
              </a:rPr>
              <a:t>.</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p:cNvSpPr/>
          <p:nvPr/>
        </p:nvSpPr>
        <p:spPr>
          <a:xfrm>
            <a:off x="249239" y="4360464"/>
            <a:ext cx="6108532" cy="600164"/>
          </a:xfrm>
          <a:prstGeom prst="rect">
            <a:avLst/>
          </a:prstGeom>
        </p:spPr>
        <p:txBody>
          <a:bodyPr wrap="none">
            <a:spAutoFit/>
          </a:bodyPr>
          <a:lstStyle/>
          <a:p>
            <a:pPr>
              <a:spcBef>
                <a:spcPts val="600"/>
              </a:spcBef>
            </a:pPr>
            <a:r>
              <a:rPr lang="en-US" sz="1400" dirty="0"/>
              <a:t>If your screen looks like this (older versions):</a:t>
            </a:r>
          </a:p>
          <a:p>
            <a:pPr>
              <a:spcBef>
                <a:spcPts val="600"/>
              </a:spcBef>
            </a:pPr>
            <a:r>
              <a:rPr lang="en-US" sz="1400" dirty="0"/>
              <a:t>Choose </a:t>
            </a:r>
            <a:r>
              <a:rPr lang="en-US" sz="1400" b="1" dirty="0"/>
              <a:t>Microsoft Dynamics CRM </a:t>
            </a:r>
            <a:r>
              <a:rPr lang="en-US" sz="1400" dirty="0" smtClean="0"/>
              <a:t>&gt; </a:t>
            </a:r>
            <a:r>
              <a:rPr lang="en-US" sz="1400" b="1" dirty="0" smtClean="0"/>
              <a:t>Service</a:t>
            </a:r>
            <a:r>
              <a:rPr lang="en-US" sz="1400" dirty="0" smtClean="0"/>
              <a:t> &gt; </a:t>
            </a:r>
            <a:r>
              <a:rPr lang="en-US" sz="1400" b="1" dirty="0" smtClean="0"/>
              <a:t>Cases</a:t>
            </a:r>
            <a:r>
              <a:rPr lang="en-US" sz="1400" dirty="0" smtClean="0"/>
              <a:t>. Choose </a:t>
            </a:r>
            <a:r>
              <a:rPr lang="en-US" sz="1400" b="1" dirty="0" smtClean="0"/>
              <a:t>New</a:t>
            </a:r>
            <a:r>
              <a:rPr lang="en-US" sz="1400" dirty="0" smtClean="0"/>
              <a:t> </a:t>
            </a:r>
            <a:r>
              <a:rPr lang="en-US" sz="1400" b="1" dirty="0" smtClean="0"/>
              <a:t>Case</a:t>
            </a:r>
            <a:r>
              <a:rPr lang="en-US" sz="1400" dirty="0" smtClean="0"/>
              <a:t>. </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559" y="5006881"/>
            <a:ext cx="7648254" cy="962296"/>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6" name="Rectangle 5"/>
          <p:cNvSpPr/>
          <p:nvPr/>
        </p:nvSpPr>
        <p:spPr bwMode="auto">
          <a:xfrm>
            <a:off x="2875280" y="3332480"/>
            <a:ext cx="792480" cy="294640"/>
          </a:xfrm>
          <a:prstGeom prst="rect">
            <a:avLst/>
          </a:prstGeom>
          <a:noFill/>
          <a:ln w="34925">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6644640" y="5415280"/>
            <a:ext cx="1252853" cy="553897"/>
          </a:xfrm>
          <a:prstGeom prst="rect">
            <a:avLst/>
          </a:prstGeom>
          <a:noFill/>
          <a:ln w="34925">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p:nvPicPr>
        <p:blipFill>
          <a:blip r:embed="rId5"/>
          <a:stretch>
            <a:fillRect/>
          </a:stretch>
        </p:blipFill>
        <p:spPr>
          <a:xfrm>
            <a:off x="289879" y="5006881"/>
            <a:ext cx="152181" cy="252231"/>
          </a:xfrm>
          <a:prstGeom prst="rect">
            <a:avLst/>
          </a:prstGeom>
        </p:spPr>
      </p:pic>
      <p:pic>
        <p:nvPicPr>
          <p:cNvPr id="15" name="Picture 14"/>
          <p:cNvPicPr>
            <a:picLocks noChangeAspect="1"/>
          </p:cNvPicPr>
          <p:nvPr/>
        </p:nvPicPr>
        <p:blipFill>
          <a:blip r:embed="rId5"/>
          <a:stretch>
            <a:fillRect/>
          </a:stretch>
        </p:blipFill>
        <p:spPr>
          <a:xfrm>
            <a:off x="442060" y="2201323"/>
            <a:ext cx="182880" cy="303113"/>
          </a:xfrm>
          <a:prstGeom prst="rect">
            <a:avLst/>
          </a:prstGeom>
        </p:spPr>
      </p:pic>
    </p:spTree>
    <p:extLst>
      <p:ext uri="{BB962C8B-B14F-4D97-AF65-F5344CB8AC3E}">
        <p14:creationId xmlns:p14="http://schemas.microsoft.com/office/powerpoint/2010/main" val="384838785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69" y="102363"/>
            <a:ext cx="9206411" cy="609398"/>
          </a:xfrm>
        </p:spPr>
        <p:txBody>
          <a:bodyPr/>
          <a:lstStyle/>
          <a:p>
            <a:r>
              <a:rPr lang="en-US" sz="4400" dirty="0" smtClean="0"/>
              <a:t>….continued</a:t>
            </a:r>
            <a:endParaRPr lang="en-US" sz="4400"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216"/>
          <a:stretch/>
        </p:blipFill>
        <p:spPr bwMode="auto">
          <a:xfrm>
            <a:off x="261083" y="1710285"/>
            <a:ext cx="8603362" cy="280061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1526" y="6542334"/>
            <a:ext cx="5386326" cy="544765"/>
          </a:xfrm>
          <a:prstGeom prst="rect">
            <a:avLst/>
          </a:prstGeom>
          <a:noFill/>
        </p:spPr>
        <p:txBody>
          <a:bodyPr wrap="square" lIns="182880" tIns="146304" rIns="182880" bIns="146304" rtlCol="0">
            <a:spAutoFit/>
          </a:bodyPr>
          <a:lstStyle/>
          <a:p>
            <a:pPr>
              <a:lnSpc>
                <a:spcPct val="90000"/>
              </a:lnSpc>
              <a:spcAft>
                <a:spcPts val="600"/>
              </a:spcAft>
            </a:pPr>
            <a:r>
              <a:rPr lang="en-US" sz="900" b="1" dirty="0" smtClean="0">
                <a:gradFill>
                  <a:gsLst>
                    <a:gs pos="2917">
                      <a:schemeClr val="tx1"/>
                    </a:gs>
                    <a:gs pos="30000">
                      <a:schemeClr val="tx1"/>
                    </a:gs>
                  </a:gsLst>
                  <a:lin ang="5400000" scaled="0"/>
                </a:gradFill>
              </a:rPr>
              <a:t>Applies to: </a:t>
            </a:r>
            <a:r>
              <a:rPr lang="en-US" sz="900" dirty="0" smtClean="0"/>
              <a:t>This feature </a:t>
            </a:r>
            <a:r>
              <a:rPr lang="en-US" sz="900" dirty="0"/>
              <a:t>is only available in organizations that have applied product updates for CRM Online Spring '14 or CRM 2013 Service Pack 1</a:t>
            </a:r>
          </a:p>
        </p:txBody>
      </p:sp>
      <p:sp>
        <p:nvSpPr>
          <p:cNvPr id="18" name="Rectangle 17"/>
          <p:cNvSpPr/>
          <p:nvPr/>
        </p:nvSpPr>
        <p:spPr>
          <a:xfrm>
            <a:off x="362683" y="885537"/>
            <a:ext cx="4778424" cy="307777"/>
          </a:xfrm>
          <a:prstGeom prst="rect">
            <a:avLst/>
          </a:prstGeom>
        </p:spPr>
        <p:txBody>
          <a:bodyPr wrap="none">
            <a:spAutoFit/>
          </a:bodyPr>
          <a:lstStyle/>
          <a:p>
            <a:pPr>
              <a:spcBef>
                <a:spcPts val="600"/>
              </a:spcBef>
            </a:pPr>
            <a:r>
              <a:rPr lang="en-US" sz="1400" dirty="0" smtClean="0"/>
              <a:t>On the next screen, you will see a list of your active cases. </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p:cNvSpPr/>
          <p:nvPr/>
        </p:nvSpPr>
        <p:spPr bwMode="auto">
          <a:xfrm>
            <a:off x="362683" y="1920240"/>
            <a:ext cx="1902997" cy="386079"/>
          </a:xfrm>
          <a:prstGeom prst="rect">
            <a:avLst/>
          </a:prstGeom>
          <a:noFill/>
          <a:ln w="34925">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6305863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182"/>
          <a:stretch/>
        </p:blipFill>
        <p:spPr bwMode="auto">
          <a:xfrm>
            <a:off x="2022866" y="2031999"/>
            <a:ext cx="7295311" cy="2334285"/>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a:xfrm>
            <a:off x="195374" y="144462"/>
            <a:ext cx="9206411" cy="609398"/>
          </a:xfrm>
        </p:spPr>
        <p:txBody>
          <a:bodyPr/>
          <a:lstStyle/>
          <a:p>
            <a:r>
              <a:rPr lang="en-US" sz="4400" dirty="0"/>
              <a:t>…continued</a:t>
            </a:r>
          </a:p>
        </p:txBody>
      </p:sp>
      <p:sp>
        <p:nvSpPr>
          <p:cNvPr id="5" name="TextBox 4"/>
          <p:cNvSpPr txBox="1"/>
          <p:nvPr/>
        </p:nvSpPr>
        <p:spPr>
          <a:xfrm>
            <a:off x="274637" y="754062"/>
            <a:ext cx="8686800" cy="954107"/>
          </a:xfrm>
          <a:prstGeom prst="rect">
            <a:avLst/>
          </a:prstGeom>
          <a:noFill/>
        </p:spPr>
        <p:txBody>
          <a:bodyPr wrap="square" rtlCol="0">
            <a:spAutoFit/>
          </a:bodyPr>
          <a:lstStyle/>
          <a:p>
            <a:r>
              <a:rPr lang="en-US" sz="1400" dirty="0"/>
              <a:t>When a case is merged, the state of the case is changed to cancelled and the status is changed to merged. </a:t>
            </a:r>
            <a:r>
              <a:rPr lang="en-US" sz="1400" dirty="0" smtClean="0"/>
              <a:t>That’s because it’s merged </a:t>
            </a:r>
            <a:r>
              <a:rPr lang="en-US" sz="1400" dirty="0"/>
              <a:t>into another case and all of the open case activities, emails, and attachments are now associated with the case it was merged </a:t>
            </a:r>
            <a:r>
              <a:rPr lang="en-US" sz="1400" dirty="0" smtClean="0"/>
              <a:t>into.</a:t>
            </a:r>
            <a:r>
              <a:rPr lang="en-US" sz="1400" dirty="0" smtClean="0">
                <a:latin typeface="Segoe UI" panose="020B0502040204020203" pitchFamily="34" charset="0"/>
                <a:ea typeface="Segoe UI" panose="020B0502040204020203" pitchFamily="34" charset="0"/>
                <a:cs typeface="Segoe UI" panose="020B0502040204020203" pitchFamily="34" charset="0"/>
              </a:rPr>
              <a:t> </a:t>
            </a:r>
          </a:p>
          <a:p>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p:cNvSpPr/>
          <p:nvPr/>
        </p:nvSpPr>
        <p:spPr bwMode="auto">
          <a:xfrm>
            <a:off x="3547406" y="5005458"/>
            <a:ext cx="533400" cy="381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6923"/>
          <a:stretch/>
        </p:blipFill>
        <p:spPr bwMode="auto">
          <a:xfrm>
            <a:off x="4263434" y="3647439"/>
            <a:ext cx="5002803" cy="2488129"/>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178549" y="1708169"/>
            <a:ext cx="1615440" cy="1286506"/>
          </a:xfrm>
          <a:prstGeom prst="rect">
            <a:avLst/>
          </a:prstGeom>
          <a:noFill/>
        </p:spPr>
        <p:txBody>
          <a:bodyPr wrap="square" lIns="182880" tIns="146304" rIns="182880" bIns="146304" rtlCol="0">
            <a:spAutoFit/>
          </a:bodyPr>
          <a:lstStyle/>
          <a:p>
            <a:pPr>
              <a:lnSpc>
                <a:spcPct val="90000"/>
              </a:lnSpc>
              <a:spcAft>
                <a:spcPts val="600"/>
              </a:spcAft>
            </a:pPr>
            <a:r>
              <a:rPr lang="en-US" sz="1400" dirty="0">
                <a:latin typeface="Segoe UI" panose="020B0502040204020203" pitchFamily="34" charset="0"/>
                <a:ea typeface="Segoe UI" panose="020B0502040204020203" pitchFamily="34" charset="0"/>
                <a:cs typeface="Segoe UI" panose="020B0502040204020203" pitchFamily="34" charset="0"/>
              </a:rPr>
              <a:t>1. Select the cases that  you want </a:t>
            </a:r>
            <a:r>
              <a:rPr lang="en-US" sz="1400" dirty="0" smtClean="0">
                <a:latin typeface="Segoe UI" panose="020B0502040204020203" pitchFamily="34" charset="0"/>
                <a:ea typeface="Segoe UI" panose="020B0502040204020203" pitchFamily="34" charset="0"/>
                <a:cs typeface="Segoe UI" panose="020B0502040204020203" pitchFamily="34" charset="0"/>
              </a:rPr>
              <a:t>to merge</a:t>
            </a:r>
            <a:r>
              <a:rPr lang="en-US" sz="1400" dirty="0">
                <a:latin typeface="Segoe UI" panose="020B0502040204020203" pitchFamily="34" charset="0"/>
                <a:ea typeface="Segoe UI" panose="020B0502040204020203" pitchFamily="34" charset="0"/>
                <a:cs typeface="Segoe UI" panose="020B0502040204020203" pitchFamily="34" charset="0"/>
              </a:rPr>
              <a:t>.</a:t>
            </a:r>
          </a:p>
          <a:p>
            <a:pPr>
              <a:lnSpc>
                <a:spcPct val="90000"/>
              </a:lnSpc>
              <a:spcAft>
                <a:spcPts val="600"/>
              </a:spcAft>
            </a:pPr>
            <a:endParaRPr lang="en-US" sz="2400" dirty="0" err="1" smtClean="0">
              <a:gradFill>
                <a:gsLst>
                  <a:gs pos="2917">
                    <a:schemeClr val="tx1"/>
                  </a:gs>
                  <a:gs pos="30000">
                    <a:schemeClr val="tx1"/>
                  </a:gs>
                </a:gsLst>
                <a:lin ang="5400000" scaled="0"/>
              </a:gradFill>
            </a:endParaRPr>
          </a:p>
        </p:txBody>
      </p:sp>
      <p:sp>
        <p:nvSpPr>
          <p:cNvPr id="15" name="TextBox 14"/>
          <p:cNvSpPr txBox="1"/>
          <p:nvPr/>
        </p:nvSpPr>
        <p:spPr>
          <a:xfrm>
            <a:off x="161369" y="2474489"/>
            <a:ext cx="1952189" cy="683264"/>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t>2. Choose </a:t>
            </a:r>
            <a:r>
              <a:rPr lang="en-US" sz="1400" b="1" dirty="0" smtClean="0"/>
              <a:t>Merge Cases</a:t>
            </a:r>
            <a:r>
              <a:rPr lang="en-US" sz="1400" dirty="0" smtClean="0"/>
              <a:t>.</a:t>
            </a:r>
          </a:p>
        </p:txBody>
      </p:sp>
      <p:sp>
        <p:nvSpPr>
          <p:cNvPr id="19" name="Rectangular Callout 18"/>
          <p:cNvSpPr/>
          <p:nvPr/>
        </p:nvSpPr>
        <p:spPr>
          <a:xfrm>
            <a:off x="238979" y="3034875"/>
            <a:ext cx="1438579" cy="993798"/>
          </a:xfrm>
          <a:prstGeom prst="wedgeRectCallout">
            <a:avLst>
              <a:gd name="adj1" fmla="val 67459"/>
              <a:gd name="adj2" fmla="val -240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3. Select the case that the other cases will be merged into.</a:t>
            </a:r>
            <a:r>
              <a:rPr lang="en-US" sz="1200" dirty="0" smtClean="0">
                <a:latin typeface="Segoe UI" panose="020B0502040204020203" pitchFamily="34" charset="0"/>
                <a:ea typeface="Segoe UI" panose="020B0502040204020203" pitchFamily="34" charset="0"/>
                <a:cs typeface="Segoe UI" panose="020B0502040204020203" pitchFamily="34" charset="0"/>
              </a:rPr>
              <a:t>.</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p:nvSpPr>
        <p:spPr>
          <a:xfrm>
            <a:off x="119568" y="3986375"/>
            <a:ext cx="1824154"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4. Choose </a:t>
            </a:r>
            <a:r>
              <a:rPr lang="en-US" sz="1400" b="1" dirty="0" smtClean="0">
                <a:gradFill>
                  <a:gsLst>
                    <a:gs pos="2917">
                      <a:schemeClr val="tx1"/>
                    </a:gs>
                    <a:gs pos="30000">
                      <a:schemeClr val="tx1"/>
                    </a:gs>
                  </a:gsLst>
                  <a:lin ang="5400000" scaled="0"/>
                </a:gradFill>
              </a:rPr>
              <a:t>Merge</a:t>
            </a:r>
            <a:r>
              <a:rPr lang="en-US" sz="1400" dirty="0" smtClean="0">
                <a:gradFill>
                  <a:gsLst>
                    <a:gs pos="2917">
                      <a:schemeClr val="tx1"/>
                    </a:gs>
                    <a:gs pos="30000">
                      <a:schemeClr val="tx1"/>
                    </a:gs>
                  </a:gsLst>
                  <a:lin ang="5400000" scaled="0"/>
                </a:gradFill>
              </a:rPr>
              <a:t>.</a:t>
            </a:r>
            <a:endParaRPr lang="en-US" sz="1400" b="1" dirty="0" smtClean="0">
              <a:gradFill>
                <a:gsLst>
                  <a:gs pos="2917">
                    <a:schemeClr val="tx1"/>
                  </a:gs>
                  <a:gs pos="30000">
                    <a:schemeClr val="tx1"/>
                  </a:gs>
                </a:gsLst>
                <a:lin ang="5400000" scaled="0"/>
              </a:gradFill>
            </a:endParaRPr>
          </a:p>
        </p:txBody>
      </p:sp>
      <p:sp>
        <p:nvSpPr>
          <p:cNvPr id="16" name="TextBox 15"/>
          <p:cNvSpPr txBox="1"/>
          <p:nvPr/>
        </p:nvSpPr>
        <p:spPr>
          <a:xfrm>
            <a:off x="71755" y="6380252"/>
            <a:ext cx="5181600" cy="544765"/>
          </a:xfrm>
          <a:prstGeom prst="rect">
            <a:avLst/>
          </a:prstGeom>
          <a:noFill/>
        </p:spPr>
        <p:txBody>
          <a:bodyPr wrap="square" lIns="182880" tIns="146304" rIns="182880" bIns="146304" rtlCol="0">
            <a:spAutoFit/>
          </a:bodyPr>
          <a:lstStyle/>
          <a:p>
            <a:pPr>
              <a:lnSpc>
                <a:spcPct val="90000"/>
              </a:lnSpc>
              <a:spcAft>
                <a:spcPts val="600"/>
              </a:spcAft>
            </a:pPr>
            <a:r>
              <a:rPr lang="en-US" sz="900" b="1" dirty="0" smtClean="0">
                <a:gradFill>
                  <a:gsLst>
                    <a:gs pos="2917">
                      <a:schemeClr val="tx1"/>
                    </a:gs>
                    <a:gs pos="30000">
                      <a:schemeClr val="tx1"/>
                    </a:gs>
                  </a:gsLst>
                  <a:lin ang="5400000" scaled="0"/>
                </a:gradFill>
              </a:rPr>
              <a:t>Applies to: </a:t>
            </a:r>
            <a:r>
              <a:rPr lang="en-US" sz="900" dirty="0" smtClean="0"/>
              <a:t>This feature </a:t>
            </a:r>
            <a:r>
              <a:rPr lang="en-US" sz="900" dirty="0"/>
              <a:t>is only available in organizations that have applied product updates for CRM Online Spring '14 or CRM 2013 Service Pack 1</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4558" y="3714741"/>
            <a:ext cx="313932" cy="313932"/>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6589" y="2194456"/>
            <a:ext cx="313932" cy="313932"/>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0521" y="4231569"/>
            <a:ext cx="313932" cy="313932"/>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6459" y="5855634"/>
            <a:ext cx="313932" cy="313932"/>
          </a:xfrm>
          <a:prstGeom prst="rect">
            <a:avLst/>
          </a:prstGeom>
        </p:spPr>
      </p:pic>
      <p:sp>
        <p:nvSpPr>
          <p:cNvPr id="25" name="TextBox 24"/>
          <p:cNvSpPr txBox="1"/>
          <p:nvPr/>
        </p:nvSpPr>
        <p:spPr>
          <a:xfrm>
            <a:off x="1839867" y="3554857"/>
            <a:ext cx="50719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8C00"/>
                </a:solidFill>
              </a:rPr>
              <a:t>1</a:t>
            </a:r>
            <a:endParaRPr lang="en-US" sz="2400" dirty="0" smtClean="0">
              <a:solidFill>
                <a:srgbClr val="FF8C00"/>
              </a:solidFill>
            </a:endParaRPr>
          </a:p>
        </p:txBody>
      </p:sp>
      <p:sp>
        <p:nvSpPr>
          <p:cNvPr id="26" name="TextBox 25"/>
          <p:cNvSpPr txBox="1"/>
          <p:nvPr/>
        </p:nvSpPr>
        <p:spPr>
          <a:xfrm>
            <a:off x="4999760" y="2065190"/>
            <a:ext cx="507190" cy="572464"/>
          </a:xfrm>
          <a:prstGeom prst="rect">
            <a:avLst/>
          </a:prstGeom>
          <a:noFill/>
        </p:spPr>
        <p:txBody>
          <a:bodyPr wrap="none" lIns="182880" tIns="146304" rIns="182880" bIns="146304" rtlCol="0">
            <a:spAutoFit/>
          </a:bodyPr>
          <a:lstStyle/>
          <a:p>
            <a:pPr>
              <a:lnSpc>
                <a:spcPct val="90000"/>
              </a:lnSpc>
              <a:spcAft>
                <a:spcPts val="600"/>
              </a:spcAft>
            </a:pPr>
            <a:r>
              <a:rPr lang="en-US" sz="2000" dirty="0">
                <a:solidFill>
                  <a:srgbClr val="FF8C00"/>
                </a:solidFill>
              </a:rPr>
              <a:t>2</a:t>
            </a:r>
            <a:endParaRPr lang="en-US" sz="2400" dirty="0" smtClean="0">
              <a:solidFill>
                <a:srgbClr val="FF8C00"/>
              </a:solidFill>
            </a:endParaRPr>
          </a:p>
        </p:txBody>
      </p:sp>
      <p:sp>
        <p:nvSpPr>
          <p:cNvPr id="27" name="TextBox 26"/>
          <p:cNvSpPr txBox="1"/>
          <p:nvPr/>
        </p:nvSpPr>
        <p:spPr>
          <a:xfrm>
            <a:off x="5356589" y="4080053"/>
            <a:ext cx="50719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8C00"/>
                </a:solidFill>
              </a:rPr>
              <a:t>3</a:t>
            </a:r>
            <a:endParaRPr lang="en-US" sz="2400" dirty="0" smtClean="0">
              <a:solidFill>
                <a:srgbClr val="FF8C00"/>
              </a:solidFill>
            </a:endParaRPr>
          </a:p>
        </p:txBody>
      </p:sp>
      <p:sp>
        <p:nvSpPr>
          <p:cNvPr id="28" name="TextBox 27"/>
          <p:cNvSpPr txBox="1"/>
          <p:nvPr/>
        </p:nvSpPr>
        <p:spPr>
          <a:xfrm>
            <a:off x="7656509" y="5674998"/>
            <a:ext cx="50719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8C00"/>
                </a:solidFill>
              </a:rPr>
              <a:t>4</a:t>
            </a:r>
            <a:endParaRPr lang="en-US" sz="2400" dirty="0" smtClean="0">
              <a:solidFill>
                <a:srgbClr val="FF8C00"/>
              </a:solidFill>
            </a:endParaRPr>
          </a:p>
        </p:txBody>
      </p:sp>
    </p:spTree>
    <p:extLst>
      <p:ext uri="{BB962C8B-B14F-4D97-AF65-F5344CB8AC3E}">
        <p14:creationId xmlns:p14="http://schemas.microsoft.com/office/powerpoint/2010/main" val="31853973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826" y="144664"/>
            <a:ext cx="9206411" cy="609398"/>
          </a:xfrm>
        </p:spPr>
        <p:txBody>
          <a:bodyPr/>
          <a:lstStyle/>
          <a:p>
            <a:r>
              <a:rPr lang="en-US" sz="4400" dirty="0"/>
              <a:t>t</a:t>
            </a:r>
            <a:r>
              <a:rPr lang="en-US" sz="4400" dirty="0" smtClean="0"/>
              <a:t>rack issues efficiently </a:t>
            </a:r>
            <a:endParaRPr lang="en-US" sz="4400" dirty="0"/>
          </a:p>
        </p:txBody>
      </p:sp>
      <p:sp>
        <p:nvSpPr>
          <p:cNvPr id="5" name="TextBox 4"/>
          <p:cNvSpPr txBox="1"/>
          <p:nvPr/>
        </p:nvSpPr>
        <p:spPr>
          <a:xfrm>
            <a:off x="274637" y="803711"/>
            <a:ext cx="9067800" cy="738664"/>
          </a:xfrm>
          <a:prstGeom prst="rect">
            <a:avLst/>
          </a:prstGeom>
          <a:noFill/>
        </p:spPr>
        <p:txBody>
          <a:bodyPr wrap="square" rtlCol="0">
            <a:spAutoFit/>
          </a:bodyPr>
          <a:lstStyle/>
          <a:p>
            <a:r>
              <a:rPr lang="en-US" sz="1400" dirty="0"/>
              <a:t>When </a:t>
            </a:r>
            <a:r>
              <a:rPr lang="en-US" sz="1400" dirty="0" smtClean="0"/>
              <a:t>there is a </a:t>
            </a:r>
            <a:r>
              <a:rPr lang="en-US" sz="1400" dirty="0"/>
              <a:t>case where work </a:t>
            </a:r>
            <a:r>
              <a:rPr lang="en-US" sz="1400" dirty="0" smtClean="0"/>
              <a:t>needs </a:t>
            </a:r>
            <a:r>
              <a:rPr lang="en-US" sz="1400" dirty="0"/>
              <a:t>to be done by </a:t>
            </a:r>
            <a:r>
              <a:rPr lang="en-US" sz="1400" dirty="0" smtClean="0"/>
              <a:t>multiple teams or when one issue effects multiple customers, now a customer service rep </a:t>
            </a:r>
            <a:r>
              <a:rPr lang="en-US" sz="1400" dirty="0"/>
              <a:t>can open a primary case, called the </a:t>
            </a:r>
            <a:r>
              <a:rPr lang="en-US" sz="1400" i="1" dirty="0"/>
              <a:t>parent</a:t>
            </a:r>
            <a:r>
              <a:rPr lang="en-US" sz="1400" dirty="0"/>
              <a:t> case, and then create a secondary case, called the </a:t>
            </a:r>
            <a:r>
              <a:rPr lang="en-US" sz="1400" i="1" dirty="0"/>
              <a:t>child</a:t>
            </a:r>
            <a:r>
              <a:rPr lang="en-US" sz="1400" dirty="0"/>
              <a:t> case. </a:t>
            </a:r>
          </a:p>
        </p:txBody>
      </p:sp>
      <p:sp>
        <p:nvSpPr>
          <p:cNvPr id="12" name="Rectangle 11"/>
          <p:cNvSpPr/>
          <p:nvPr/>
        </p:nvSpPr>
        <p:spPr bwMode="auto">
          <a:xfrm>
            <a:off x="3547406" y="5005458"/>
            <a:ext cx="533400" cy="381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23" name="Diagram 22"/>
          <p:cNvGraphicFramePr>
            <a:graphicFrameLocks noChangeAspect="1"/>
          </p:cNvGraphicFramePr>
          <p:nvPr>
            <p:extLst>
              <p:ext uri="{D42A27DB-BD31-4B8C-83A1-F6EECF244321}">
                <p14:modId xmlns:p14="http://schemas.microsoft.com/office/powerpoint/2010/main" val="3196770295"/>
              </p:ext>
            </p:extLst>
          </p:nvPr>
        </p:nvGraphicFramePr>
        <p:xfrm>
          <a:off x="-715963" y="2811462"/>
          <a:ext cx="5365116" cy="238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Diagram 23"/>
          <p:cNvGraphicFramePr/>
          <p:nvPr>
            <p:extLst>
              <p:ext uri="{D42A27DB-BD31-4B8C-83A1-F6EECF244321}">
                <p14:modId xmlns:p14="http://schemas.microsoft.com/office/powerpoint/2010/main" val="3572510762"/>
              </p:ext>
            </p:extLst>
          </p:nvPr>
        </p:nvGraphicFramePr>
        <p:xfrm>
          <a:off x="4313237" y="2887662"/>
          <a:ext cx="4572000" cy="24987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583268" y="2049462"/>
            <a:ext cx="3272769" cy="877163"/>
          </a:xfrm>
          <a:prstGeom prst="rect">
            <a:avLst/>
          </a:prstGeom>
          <a:noFill/>
        </p:spPr>
        <p:txBody>
          <a:bodyPr wrap="square" lIns="182880" tIns="146304" rIns="182880" bIns="146304" rtlCol="0">
            <a:spAutoFit/>
          </a:bodyPr>
          <a:lstStyle/>
          <a:p>
            <a:pPr>
              <a:lnSpc>
                <a:spcPct val="90000"/>
              </a:lnSpc>
              <a:spcAft>
                <a:spcPts val="600"/>
              </a:spcAft>
            </a:pPr>
            <a:r>
              <a:rPr lang="en-US" sz="1400" dirty="0"/>
              <a:t>Here is one issue from the same customer that needs work done on it by other teams</a:t>
            </a:r>
            <a:r>
              <a:rPr lang="en-US" sz="1400" dirty="0" smtClean="0"/>
              <a:t>.</a:t>
            </a:r>
            <a:endParaRPr lang="en-US" sz="1400" dirty="0"/>
          </a:p>
        </p:txBody>
      </p:sp>
      <p:sp>
        <p:nvSpPr>
          <p:cNvPr id="8" name="TextBox 7"/>
          <p:cNvSpPr txBox="1"/>
          <p:nvPr/>
        </p:nvSpPr>
        <p:spPr>
          <a:xfrm>
            <a:off x="4999037" y="2049462"/>
            <a:ext cx="3882369" cy="683264"/>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t>Here the same issue is affecting multiple customers from the same organization.</a:t>
            </a:r>
          </a:p>
        </p:txBody>
      </p:sp>
      <p:sp>
        <p:nvSpPr>
          <p:cNvPr id="9" name="TextBox 8"/>
          <p:cNvSpPr txBox="1"/>
          <p:nvPr/>
        </p:nvSpPr>
        <p:spPr>
          <a:xfrm>
            <a:off x="102235" y="6424007"/>
            <a:ext cx="5181600" cy="544765"/>
          </a:xfrm>
          <a:prstGeom prst="rect">
            <a:avLst/>
          </a:prstGeom>
          <a:noFill/>
        </p:spPr>
        <p:txBody>
          <a:bodyPr wrap="square" lIns="182880" tIns="146304" rIns="182880" bIns="146304" rtlCol="0">
            <a:spAutoFit/>
          </a:bodyPr>
          <a:lstStyle/>
          <a:p>
            <a:pPr>
              <a:lnSpc>
                <a:spcPct val="90000"/>
              </a:lnSpc>
              <a:spcAft>
                <a:spcPts val="600"/>
              </a:spcAft>
            </a:pPr>
            <a:r>
              <a:rPr lang="en-US" sz="900" b="1" dirty="0" smtClean="0">
                <a:gradFill>
                  <a:gsLst>
                    <a:gs pos="2917">
                      <a:schemeClr val="tx1"/>
                    </a:gs>
                    <a:gs pos="30000">
                      <a:schemeClr val="tx1"/>
                    </a:gs>
                  </a:gsLst>
                  <a:lin ang="5400000" scaled="0"/>
                </a:gradFill>
              </a:rPr>
              <a:t>Applies to: </a:t>
            </a:r>
            <a:r>
              <a:rPr lang="en-US" sz="900" dirty="0" smtClean="0"/>
              <a:t>This feature </a:t>
            </a:r>
            <a:r>
              <a:rPr lang="en-US" sz="900" dirty="0"/>
              <a:t>is only available in organizations that have applied product updates for CRM Online Spring '14 or CRM 2013 Service Pack 1</a:t>
            </a:r>
          </a:p>
        </p:txBody>
      </p:sp>
    </p:spTree>
    <p:extLst>
      <p:ext uri="{BB962C8B-B14F-4D97-AF65-F5344CB8AC3E}">
        <p14:creationId xmlns:p14="http://schemas.microsoft.com/office/powerpoint/2010/main" val="161444633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966"/>
          <a:stretch/>
        </p:blipFill>
        <p:spPr bwMode="auto">
          <a:xfrm>
            <a:off x="313383" y="1432559"/>
            <a:ext cx="9010548" cy="3056417"/>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74649" y="220662"/>
            <a:ext cx="9206411" cy="609398"/>
          </a:xfrm>
        </p:spPr>
        <p:txBody>
          <a:bodyPr/>
          <a:lstStyle/>
          <a:p>
            <a:r>
              <a:rPr lang="en-US" sz="4400" dirty="0" smtClean="0"/>
              <a:t>add a child case</a:t>
            </a:r>
            <a:endParaRPr lang="en-US" sz="4400" dirty="0"/>
          </a:p>
        </p:txBody>
      </p:sp>
      <p:sp>
        <p:nvSpPr>
          <p:cNvPr id="18" name="TextBox 17"/>
          <p:cNvSpPr txBox="1"/>
          <p:nvPr/>
        </p:nvSpPr>
        <p:spPr>
          <a:xfrm>
            <a:off x="371308" y="826222"/>
            <a:ext cx="8874151" cy="523220"/>
          </a:xfrm>
          <a:prstGeom prst="rect">
            <a:avLst/>
          </a:prstGeom>
          <a:noFill/>
        </p:spPr>
        <p:txBody>
          <a:bodyPr wrap="square" rtlCol="0">
            <a:spAutoFit/>
          </a:bodyPr>
          <a:lstStyle/>
          <a:p>
            <a:r>
              <a:rPr lang="en-US" sz="1400" dirty="0" smtClean="0">
                <a:latin typeface="Segoe UI" panose="020B0502040204020203" pitchFamily="34" charset="0"/>
                <a:cs typeface="Segoe UI" panose="020B0502040204020203" pitchFamily="34" charset="0"/>
              </a:rPr>
              <a:t>Create a new child case or link an existing child case from the case form.</a:t>
            </a:r>
            <a:endParaRPr lang="en-US" sz="1400" dirty="0" smtClean="0">
              <a:latin typeface="Segoe UI" panose="020B0502040204020203" pitchFamily="34" charset="0"/>
              <a:ea typeface="Segoe UI" panose="020B0502040204020203" pitchFamily="34" charset="0"/>
              <a:cs typeface="Segoe UI" panose="020B0502040204020203" pitchFamily="34" charset="0"/>
            </a:endParaRPr>
          </a:p>
          <a:p>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185800" y="5983946"/>
            <a:ext cx="8874151" cy="954107"/>
          </a:xfrm>
          <a:prstGeom prst="rect">
            <a:avLst/>
          </a:prstGeom>
          <a:noFill/>
        </p:spPr>
        <p:txBody>
          <a:bodyPr wrap="square" rtlCol="0">
            <a:spAutoFit/>
          </a:bodyPr>
          <a:lstStyle/>
          <a:p>
            <a:r>
              <a:rPr lang="en-US" sz="1400" b="1" dirty="0" smtClean="0">
                <a:latin typeface="Segoe UI" panose="020B0502040204020203" pitchFamily="34" charset="0"/>
                <a:cs typeface="Segoe UI" panose="020B0502040204020203" pitchFamily="34" charset="0"/>
              </a:rPr>
              <a:t>IMPORTANT : </a:t>
            </a:r>
            <a:r>
              <a:rPr lang="en-US" sz="1400" dirty="0">
                <a:latin typeface="Segoe UI" panose="020B0502040204020203" pitchFamily="34" charset="0"/>
                <a:cs typeface="Segoe UI" panose="020B0502040204020203" pitchFamily="34" charset="0"/>
              </a:rPr>
              <a:t>The child case option isn’t available for </a:t>
            </a:r>
            <a:r>
              <a:rPr lang="en-US" sz="1400" dirty="0" smtClean="0">
                <a:latin typeface="Segoe UI" panose="020B0502040204020203" pitchFamily="34" charset="0"/>
                <a:cs typeface="Segoe UI" panose="020B0502040204020203" pitchFamily="34" charset="0"/>
              </a:rPr>
              <a:t>child cases </a:t>
            </a:r>
            <a:r>
              <a:rPr lang="en-US" sz="1400" dirty="0">
                <a:latin typeface="Segoe UI" panose="020B0502040204020203" pitchFamily="34" charset="0"/>
                <a:cs typeface="Segoe UI" panose="020B0502040204020203" pitchFamily="34" charset="0"/>
              </a:rPr>
              <a:t>of </a:t>
            </a:r>
            <a:r>
              <a:rPr lang="en-US" sz="1400" dirty="0" smtClean="0">
                <a:latin typeface="Segoe UI" panose="020B0502040204020203" pitchFamily="34" charset="0"/>
                <a:cs typeface="Segoe UI" panose="020B0502040204020203" pitchFamily="34" charset="0"/>
              </a:rPr>
              <a:t>other cases. However, if </a:t>
            </a:r>
            <a:r>
              <a:rPr lang="en-US" sz="1400" dirty="0">
                <a:latin typeface="Segoe UI" panose="020B0502040204020203" pitchFamily="34" charset="0"/>
                <a:cs typeface="Segoe UI" panose="020B0502040204020203" pitchFamily="34" charset="0"/>
              </a:rPr>
              <a:t>child </a:t>
            </a:r>
            <a:r>
              <a:rPr lang="en-US" sz="1400" dirty="0" smtClean="0">
                <a:latin typeface="Segoe UI" panose="020B0502040204020203" pitchFamily="34" charset="0"/>
                <a:cs typeface="Segoe UI" panose="020B0502040204020203" pitchFamily="34" charset="0"/>
              </a:rPr>
              <a:t>cases are deleted </a:t>
            </a:r>
            <a:r>
              <a:rPr lang="en-US" sz="1400" dirty="0">
                <a:latin typeface="Segoe UI" panose="020B0502040204020203" pitchFamily="34" charset="0"/>
                <a:cs typeface="Segoe UI" panose="020B0502040204020203" pitchFamily="34" charset="0"/>
              </a:rPr>
              <a:t>from </a:t>
            </a:r>
            <a:r>
              <a:rPr lang="en-US" sz="1400" dirty="0" smtClean="0">
                <a:latin typeface="Segoe UI" panose="020B0502040204020203" pitchFamily="34" charset="0"/>
                <a:cs typeface="Segoe UI" panose="020B0502040204020203" pitchFamily="34" charset="0"/>
              </a:rPr>
              <a:t>other parent cases, then the child case option is available. </a:t>
            </a:r>
          </a:p>
          <a:p>
            <a:r>
              <a:rPr lang="en-US" sz="1400" dirty="0" smtClean="0">
                <a:latin typeface="Segoe UI" panose="020B0502040204020203" pitchFamily="34" charset="0"/>
                <a:ea typeface="Segoe UI" panose="020B0502040204020203" pitchFamily="34" charset="0"/>
                <a:cs typeface="Segoe UI" panose="020B0502040204020203" pitchFamily="34" charset="0"/>
              </a:rPr>
              <a:t> </a:t>
            </a:r>
          </a:p>
          <a:p>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121142" y="4446438"/>
            <a:ext cx="4307018" cy="954107"/>
          </a:xfrm>
          <a:prstGeom prst="rect">
            <a:avLst/>
          </a:prstGeom>
          <a:noFill/>
        </p:spPr>
        <p:txBody>
          <a:bodyPr wrap="square" lIns="182880" tIns="146304" rIns="182880" bIns="146304" rtlCol="0">
            <a:spAutoFit/>
          </a:bodyPr>
          <a:lstStyle/>
          <a:p>
            <a:pPr>
              <a:lnSpc>
                <a:spcPct val="90000"/>
              </a:lnSpc>
              <a:spcAft>
                <a:spcPts val="600"/>
              </a:spcAft>
            </a:pPr>
            <a:r>
              <a:rPr lang="en-US" sz="1400" dirty="0">
                <a:latin typeface="Segoe UI" panose="020B0502040204020203" pitchFamily="34" charset="0"/>
                <a:ea typeface="Segoe UI" panose="020B0502040204020203" pitchFamily="34" charset="0"/>
                <a:cs typeface="Segoe UI" panose="020B0502040204020203" pitchFamily="34" charset="0"/>
              </a:rPr>
              <a:t>1. </a:t>
            </a:r>
            <a:r>
              <a:rPr lang="en-US" sz="1400" dirty="0" smtClean="0">
                <a:latin typeface="Segoe UI" panose="020B0502040204020203" pitchFamily="34" charset="0"/>
                <a:ea typeface="Segoe UI" panose="020B0502040204020203" pitchFamily="34" charset="0"/>
                <a:cs typeface="Segoe UI" panose="020B0502040204020203" pitchFamily="34" charset="0"/>
              </a:rPr>
              <a:t>Choose </a:t>
            </a:r>
            <a:r>
              <a:rPr lang="en-US" sz="1400" b="1" dirty="0" smtClean="0">
                <a:latin typeface="Segoe UI" panose="020B0502040204020203" pitchFamily="34" charset="0"/>
                <a:ea typeface="Segoe UI" panose="020B0502040204020203" pitchFamily="34" charset="0"/>
                <a:cs typeface="Segoe UI" panose="020B0502040204020203" pitchFamily="34" charset="0"/>
              </a:rPr>
              <a:t>Create Child Cases</a:t>
            </a:r>
            <a:r>
              <a:rPr lang="en-US" sz="1400" dirty="0" smtClean="0">
                <a:latin typeface="Segoe UI" panose="020B0502040204020203" pitchFamily="34" charset="0"/>
                <a:ea typeface="Segoe UI" panose="020B0502040204020203" pitchFamily="34" charset="0"/>
                <a:cs typeface="Segoe UI" panose="020B0502040204020203" pitchFamily="34" charset="0"/>
              </a:rPr>
              <a:t>.</a:t>
            </a:r>
          </a:p>
          <a:p>
            <a:pPr>
              <a:lnSpc>
                <a:spcPct val="90000"/>
              </a:lnSpc>
              <a:spcAft>
                <a:spcPts val="600"/>
              </a:spcAft>
            </a:pPr>
            <a:r>
              <a:rPr lang="en-US" sz="1400" dirty="0" smtClean="0">
                <a:latin typeface="Segoe UI" panose="020B0502040204020203" pitchFamily="34" charset="0"/>
                <a:ea typeface="Segoe UI" panose="020B0502040204020203" pitchFamily="34" charset="0"/>
                <a:cs typeface="Segoe UI" panose="020B0502040204020203" pitchFamily="34" charset="0"/>
              </a:rPr>
              <a:t>2. Search </a:t>
            </a:r>
            <a:r>
              <a:rPr lang="en-US" sz="1400" dirty="0">
                <a:latin typeface="Segoe UI" panose="020B0502040204020203" pitchFamily="34" charset="0"/>
                <a:ea typeface="Segoe UI" panose="020B0502040204020203" pitchFamily="34" charset="0"/>
                <a:cs typeface="Segoe UI" panose="020B0502040204020203" pitchFamily="34" charset="0"/>
              </a:rPr>
              <a:t>for an existing case and add </a:t>
            </a:r>
            <a:r>
              <a:rPr lang="en-US" sz="1400" dirty="0" smtClean="0">
                <a:latin typeface="Segoe UI" panose="020B0502040204020203" pitchFamily="34" charset="0"/>
                <a:ea typeface="Segoe UI" panose="020B0502040204020203" pitchFamily="34" charset="0"/>
                <a:cs typeface="Segoe UI" panose="020B0502040204020203" pitchFamily="34" charset="0"/>
              </a:rPr>
              <a:t>it as a case child. Or, choose </a:t>
            </a:r>
            <a:r>
              <a:rPr lang="en-US" sz="1400" b="1" dirty="0" smtClean="0">
                <a:latin typeface="Segoe UI" panose="020B0502040204020203" pitchFamily="34" charset="0"/>
                <a:ea typeface="Segoe UI" panose="020B0502040204020203" pitchFamily="34" charset="0"/>
                <a:cs typeface="Segoe UI" panose="020B0502040204020203" pitchFamily="34" charset="0"/>
              </a:rPr>
              <a:t>New</a:t>
            </a:r>
            <a:r>
              <a:rPr lang="en-US" sz="1400" dirty="0" smtClean="0">
                <a:latin typeface="Segoe UI" panose="020B0502040204020203" pitchFamily="34" charset="0"/>
                <a:ea typeface="Segoe UI" panose="020B0502040204020203" pitchFamily="34" charset="0"/>
                <a:cs typeface="Segoe UI" panose="020B0502040204020203" pitchFamily="34" charset="0"/>
              </a:rPr>
              <a:t> to create a new child case.</a:t>
            </a:r>
            <a:endParaRPr lang="en-US" sz="2400" dirty="0" smtClean="0">
              <a:gradFill>
                <a:gsLst>
                  <a:gs pos="2917">
                    <a:schemeClr val="tx1"/>
                  </a:gs>
                  <a:gs pos="30000">
                    <a:schemeClr val="tx1"/>
                  </a:gs>
                </a:gsLst>
                <a:lin ang="5400000" scaled="0"/>
              </a:gradFill>
            </a:endParaRPr>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1880" y="4306112"/>
            <a:ext cx="2742051" cy="1539655"/>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92466" y="6466487"/>
            <a:ext cx="5181600" cy="544765"/>
          </a:xfrm>
          <a:prstGeom prst="rect">
            <a:avLst/>
          </a:prstGeom>
          <a:noFill/>
        </p:spPr>
        <p:txBody>
          <a:bodyPr wrap="square" lIns="182880" tIns="146304" rIns="182880" bIns="146304" rtlCol="0">
            <a:spAutoFit/>
          </a:bodyPr>
          <a:lstStyle/>
          <a:p>
            <a:pPr>
              <a:lnSpc>
                <a:spcPct val="90000"/>
              </a:lnSpc>
              <a:spcAft>
                <a:spcPts val="600"/>
              </a:spcAft>
            </a:pPr>
            <a:r>
              <a:rPr lang="en-US" sz="900" b="1" dirty="0" smtClean="0">
                <a:gradFill>
                  <a:gsLst>
                    <a:gs pos="2917">
                      <a:schemeClr val="tx1"/>
                    </a:gs>
                    <a:gs pos="30000">
                      <a:schemeClr val="tx1"/>
                    </a:gs>
                  </a:gsLst>
                  <a:lin ang="5400000" scaled="0"/>
                </a:gradFill>
              </a:rPr>
              <a:t>Applies to: </a:t>
            </a:r>
            <a:r>
              <a:rPr lang="en-US" sz="900" dirty="0" smtClean="0"/>
              <a:t>This feature </a:t>
            </a:r>
            <a:r>
              <a:rPr lang="en-US" sz="900" dirty="0"/>
              <a:t>is only available in organizations that have applied product updates for CRM Online Spring '14 or CRM 2013 Service Pack 1</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844" y="1388605"/>
            <a:ext cx="365730" cy="36573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1207" y="4145035"/>
            <a:ext cx="365730" cy="365730"/>
          </a:xfrm>
          <a:prstGeom prst="rect">
            <a:avLst/>
          </a:prstGeom>
        </p:spPr>
      </p:pic>
      <p:sp>
        <p:nvSpPr>
          <p:cNvPr id="16" name="TextBox 15"/>
          <p:cNvSpPr txBox="1"/>
          <p:nvPr/>
        </p:nvSpPr>
        <p:spPr>
          <a:xfrm>
            <a:off x="617915" y="1126471"/>
            <a:ext cx="431571"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8C00"/>
                </a:solidFill>
              </a:rPr>
              <a:t>1</a:t>
            </a:r>
          </a:p>
        </p:txBody>
      </p:sp>
      <p:sp>
        <p:nvSpPr>
          <p:cNvPr id="17" name="TextBox 16"/>
          <p:cNvSpPr txBox="1"/>
          <p:nvPr/>
        </p:nvSpPr>
        <p:spPr>
          <a:xfrm>
            <a:off x="6119487" y="3861113"/>
            <a:ext cx="431571"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8C00"/>
                </a:solidFill>
              </a:rPr>
              <a:t>2</a:t>
            </a:r>
          </a:p>
        </p:txBody>
      </p:sp>
      <p:sp>
        <p:nvSpPr>
          <p:cNvPr id="4" name="Rectangle 3"/>
          <p:cNvSpPr/>
          <p:nvPr/>
        </p:nvSpPr>
        <p:spPr bwMode="auto">
          <a:xfrm>
            <a:off x="8866597" y="5620760"/>
            <a:ext cx="518978" cy="315412"/>
          </a:xfrm>
          <a:prstGeom prst="rect">
            <a:avLst/>
          </a:prstGeom>
          <a:noFill/>
          <a:ln w="34925">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6324432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t="13439"/>
          <a:stretch/>
        </p:blipFill>
        <p:spPr bwMode="auto">
          <a:xfrm>
            <a:off x="640079" y="1869440"/>
            <a:ext cx="8281307" cy="1763788"/>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7136" y="2467194"/>
            <a:ext cx="5270374" cy="3801582"/>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05648" y="220864"/>
            <a:ext cx="9206411" cy="609398"/>
          </a:xfrm>
        </p:spPr>
        <p:txBody>
          <a:bodyPr/>
          <a:lstStyle/>
          <a:p>
            <a:r>
              <a:rPr lang="en-US" sz="4400" dirty="0"/>
              <a:t>…continued</a:t>
            </a:r>
          </a:p>
        </p:txBody>
      </p:sp>
      <p:sp>
        <p:nvSpPr>
          <p:cNvPr id="11" name="TextBox 10"/>
          <p:cNvSpPr txBox="1"/>
          <p:nvPr/>
        </p:nvSpPr>
        <p:spPr>
          <a:xfrm>
            <a:off x="300787" y="837882"/>
            <a:ext cx="9067800" cy="307777"/>
          </a:xfrm>
          <a:prstGeom prst="rect">
            <a:avLst/>
          </a:prstGeom>
          <a:noFill/>
        </p:spPr>
        <p:txBody>
          <a:bodyPr wrap="square" rtlCol="0">
            <a:spAutoFit/>
          </a:bodyPr>
          <a:lstStyle/>
          <a:p>
            <a:r>
              <a:rPr lang="en-US" sz="1400" dirty="0" smtClean="0"/>
              <a:t>You can also associate an existing case as a child case from your active list of cases.</a:t>
            </a:r>
            <a:endParaRPr lang="en-US" sz="1400" dirty="0"/>
          </a:p>
        </p:txBody>
      </p:sp>
      <p:sp>
        <p:nvSpPr>
          <p:cNvPr id="12" name="TextBox 11"/>
          <p:cNvSpPr txBox="1"/>
          <p:nvPr/>
        </p:nvSpPr>
        <p:spPr>
          <a:xfrm>
            <a:off x="171392" y="4169613"/>
            <a:ext cx="3126612" cy="2292935"/>
          </a:xfrm>
          <a:prstGeom prst="rect">
            <a:avLst/>
          </a:prstGeom>
          <a:noFill/>
        </p:spPr>
        <p:txBody>
          <a:bodyPr wrap="square" lIns="182880" tIns="146304" rIns="182880" bIns="146304" rtlCol="0">
            <a:spAutoFit/>
          </a:bodyPr>
          <a:lstStyle/>
          <a:p>
            <a:pPr marL="342900" indent="-342900">
              <a:lnSpc>
                <a:spcPct val="90000"/>
              </a:lnSpc>
              <a:spcAft>
                <a:spcPts val="600"/>
              </a:spcAft>
              <a:buAutoNum type="arabicPeriod"/>
            </a:pPr>
            <a:r>
              <a:rPr lang="en-US" sz="1400" dirty="0" smtClean="0">
                <a:latin typeface="Segoe UI" panose="020B0502040204020203" pitchFamily="34" charset="0"/>
                <a:ea typeface="Segoe UI" panose="020B0502040204020203" pitchFamily="34" charset="0"/>
                <a:cs typeface="Segoe UI" panose="020B0502040204020203" pitchFamily="34" charset="0"/>
              </a:rPr>
              <a:t>Select </a:t>
            </a:r>
            <a:r>
              <a:rPr lang="en-US" sz="1400" dirty="0">
                <a:latin typeface="Segoe UI" panose="020B0502040204020203" pitchFamily="34" charset="0"/>
                <a:ea typeface="Segoe UI" panose="020B0502040204020203" pitchFamily="34" charset="0"/>
                <a:cs typeface="Segoe UI" panose="020B0502040204020203" pitchFamily="34" charset="0"/>
              </a:rPr>
              <a:t>the cases that </a:t>
            </a:r>
            <a:r>
              <a:rPr lang="en-US" sz="1400" dirty="0" smtClean="0">
                <a:latin typeface="Segoe UI" panose="020B0502040204020203" pitchFamily="34" charset="0"/>
                <a:ea typeface="Segoe UI" panose="020B0502040204020203" pitchFamily="34" charset="0"/>
                <a:cs typeface="Segoe UI" panose="020B0502040204020203" pitchFamily="34" charset="0"/>
              </a:rPr>
              <a:t>you want associate.</a:t>
            </a:r>
          </a:p>
          <a:p>
            <a:pPr marL="342900" indent="-342900">
              <a:lnSpc>
                <a:spcPct val="90000"/>
              </a:lnSpc>
              <a:spcAft>
                <a:spcPts val="600"/>
              </a:spcAft>
              <a:buAutoNum type="arabicPeriod"/>
            </a:pPr>
            <a:r>
              <a:rPr lang="en-US" sz="1400" dirty="0" smtClean="0">
                <a:latin typeface="Segoe UI" panose="020B0502040204020203" pitchFamily="34" charset="0"/>
                <a:ea typeface="Segoe UI" panose="020B0502040204020203" pitchFamily="34" charset="0"/>
                <a:cs typeface="Segoe UI" panose="020B0502040204020203" pitchFamily="34" charset="0"/>
              </a:rPr>
              <a:t>Choose </a:t>
            </a:r>
            <a:r>
              <a:rPr lang="en-US" sz="1400" b="1" dirty="0" smtClean="0">
                <a:latin typeface="Segoe UI" panose="020B0502040204020203" pitchFamily="34" charset="0"/>
                <a:ea typeface="Segoe UI" panose="020B0502040204020203" pitchFamily="34" charset="0"/>
                <a:cs typeface="Segoe UI" panose="020B0502040204020203" pitchFamily="34" charset="0"/>
              </a:rPr>
              <a:t>Associate Child Cases</a:t>
            </a:r>
            <a:r>
              <a:rPr lang="en-US" sz="1400" dirty="0" smtClean="0">
                <a:latin typeface="Segoe UI" panose="020B0502040204020203" pitchFamily="34" charset="0"/>
                <a:ea typeface="Segoe UI" panose="020B0502040204020203" pitchFamily="34" charset="0"/>
                <a:cs typeface="Segoe UI" panose="020B0502040204020203" pitchFamily="34" charset="0"/>
              </a:rPr>
              <a:t>.</a:t>
            </a:r>
          </a:p>
          <a:p>
            <a:pPr marL="342900" indent="-342900">
              <a:lnSpc>
                <a:spcPct val="90000"/>
              </a:lnSpc>
              <a:spcAft>
                <a:spcPts val="600"/>
              </a:spcAft>
              <a:buAutoNum type="arabicPeriod"/>
            </a:pPr>
            <a:r>
              <a:rPr lang="en-US" sz="1400" dirty="0" smtClean="0">
                <a:latin typeface="Segoe UI" panose="020B0502040204020203" pitchFamily="34" charset="0"/>
                <a:ea typeface="Segoe UI" panose="020B0502040204020203" pitchFamily="34" charset="0"/>
                <a:cs typeface="Segoe UI" panose="020B0502040204020203" pitchFamily="34" charset="0"/>
              </a:rPr>
              <a:t>Select a parent case for the child cases.</a:t>
            </a:r>
          </a:p>
          <a:p>
            <a:pPr marL="342900" indent="-342900">
              <a:lnSpc>
                <a:spcPct val="90000"/>
              </a:lnSpc>
              <a:spcAft>
                <a:spcPts val="600"/>
              </a:spcAft>
              <a:buAutoNum type="arabicPeriod"/>
            </a:pPr>
            <a:r>
              <a:rPr lang="en-US" sz="1400" dirty="0" smtClean="0">
                <a:latin typeface="Segoe UI" panose="020B0502040204020203" pitchFamily="34" charset="0"/>
                <a:ea typeface="Segoe UI" panose="020B0502040204020203" pitchFamily="34" charset="0"/>
                <a:cs typeface="Segoe UI" panose="020B0502040204020203" pitchFamily="34" charset="0"/>
              </a:rPr>
              <a:t>Choose </a:t>
            </a:r>
            <a:r>
              <a:rPr lang="en-US" sz="1400" b="1" dirty="0" smtClean="0">
                <a:latin typeface="Segoe UI" panose="020B0502040204020203" pitchFamily="34" charset="0"/>
                <a:ea typeface="Segoe UI" panose="020B0502040204020203" pitchFamily="34" charset="0"/>
                <a:cs typeface="Segoe UI" panose="020B0502040204020203" pitchFamily="34" charset="0"/>
              </a:rPr>
              <a:t>Set</a:t>
            </a:r>
            <a:r>
              <a:rPr lang="en-US" sz="1400" dirty="0" smtClean="0">
                <a:latin typeface="Segoe UI" panose="020B0502040204020203" pitchFamily="34" charset="0"/>
                <a:ea typeface="Segoe UI" panose="020B0502040204020203" pitchFamily="34" charset="0"/>
                <a:cs typeface="Segoe UI" panose="020B0502040204020203" pitchFamily="34" charset="0"/>
              </a:rPr>
              <a:t>.</a:t>
            </a:r>
            <a:endParaRPr lang="en-US" sz="1400" dirty="0">
              <a:latin typeface="Segoe UI" panose="020B0502040204020203" pitchFamily="34" charset="0"/>
              <a:ea typeface="Segoe UI" panose="020B0502040204020203" pitchFamily="34" charset="0"/>
              <a:cs typeface="Segoe UI" panose="020B0502040204020203" pitchFamily="34" charset="0"/>
            </a:endParaRPr>
          </a:p>
          <a:p>
            <a:pPr>
              <a:lnSpc>
                <a:spcPct val="90000"/>
              </a:lnSpc>
              <a:spcAft>
                <a:spcPts val="600"/>
              </a:spcAft>
            </a:pPr>
            <a:endParaRPr lang="en-US" sz="2400" dirty="0" err="1" smtClean="0">
              <a:gradFill>
                <a:gsLst>
                  <a:gs pos="2917">
                    <a:schemeClr val="tx1"/>
                  </a:gs>
                  <a:gs pos="30000">
                    <a:schemeClr val="tx1"/>
                  </a:gs>
                </a:gsLst>
                <a:lin ang="5400000" scaled="0"/>
              </a:gradFill>
            </a:endParaRPr>
          </a:p>
        </p:txBody>
      </p:sp>
      <p:sp>
        <p:nvSpPr>
          <p:cNvPr id="6" name="TextBox 5"/>
          <p:cNvSpPr txBox="1"/>
          <p:nvPr/>
        </p:nvSpPr>
        <p:spPr>
          <a:xfrm>
            <a:off x="2253718" y="1605479"/>
            <a:ext cx="64738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8C00"/>
                </a:solidFill>
              </a:rPr>
              <a:t>2</a:t>
            </a: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2303" y="1916923"/>
            <a:ext cx="365730" cy="365730"/>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1346" y="5903046"/>
            <a:ext cx="365730" cy="365730"/>
          </a:xfrm>
          <a:prstGeom prst="rect">
            <a:avLst/>
          </a:prstGeom>
        </p:spPr>
      </p:pic>
      <p:sp>
        <p:nvSpPr>
          <p:cNvPr id="25" name="TextBox 24"/>
          <p:cNvSpPr txBox="1"/>
          <p:nvPr/>
        </p:nvSpPr>
        <p:spPr>
          <a:xfrm>
            <a:off x="7372593" y="5679087"/>
            <a:ext cx="32369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solidFill>
                  <a:srgbClr val="FF8C00"/>
                </a:solidFill>
              </a:rPr>
              <a:t>4</a:t>
            </a:r>
            <a:endParaRPr lang="en-US" sz="2400" dirty="0" smtClean="0">
              <a:solidFill>
                <a:srgbClr val="FF8C00"/>
              </a:solidFill>
            </a:endParaRPr>
          </a:p>
        </p:txBody>
      </p:sp>
      <p:sp>
        <p:nvSpPr>
          <p:cNvPr id="14" name="TextBox 13"/>
          <p:cNvSpPr txBox="1"/>
          <p:nvPr/>
        </p:nvSpPr>
        <p:spPr>
          <a:xfrm>
            <a:off x="0" y="6409883"/>
            <a:ext cx="5181600" cy="544765"/>
          </a:xfrm>
          <a:prstGeom prst="rect">
            <a:avLst/>
          </a:prstGeom>
          <a:noFill/>
        </p:spPr>
        <p:txBody>
          <a:bodyPr wrap="square" lIns="182880" tIns="146304" rIns="182880" bIns="146304" rtlCol="0">
            <a:spAutoFit/>
          </a:bodyPr>
          <a:lstStyle/>
          <a:p>
            <a:pPr>
              <a:lnSpc>
                <a:spcPct val="90000"/>
              </a:lnSpc>
              <a:spcAft>
                <a:spcPts val="600"/>
              </a:spcAft>
            </a:pPr>
            <a:r>
              <a:rPr lang="en-US" sz="900" b="1" dirty="0" smtClean="0">
                <a:gradFill>
                  <a:gsLst>
                    <a:gs pos="2917">
                      <a:schemeClr val="tx1"/>
                    </a:gs>
                    <a:gs pos="30000">
                      <a:schemeClr val="tx1"/>
                    </a:gs>
                  </a:gsLst>
                  <a:lin ang="5400000" scaled="0"/>
                </a:gradFill>
              </a:rPr>
              <a:t>Applies to: </a:t>
            </a:r>
            <a:r>
              <a:rPr lang="en-US" sz="900" dirty="0" smtClean="0"/>
              <a:t>This feature </a:t>
            </a:r>
            <a:r>
              <a:rPr lang="en-US" sz="900" dirty="0"/>
              <a:t>is only available in organizations that have applied product updates for CRM Online Spring '14 or CRM 2013 Service Pack 1</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14" y="3096662"/>
            <a:ext cx="365730" cy="365730"/>
          </a:xfrm>
          <a:prstGeom prst="rect">
            <a:avLst/>
          </a:prstGeom>
        </p:spPr>
      </p:pic>
      <p:sp>
        <p:nvSpPr>
          <p:cNvPr id="21" name="TextBox 20"/>
          <p:cNvSpPr txBox="1"/>
          <p:nvPr/>
        </p:nvSpPr>
        <p:spPr>
          <a:xfrm>
            <a:off x="141581" y="2834528"/>
            <a:ext cx="431571"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8C00"/>
                </a:solidFill>
              </a:rPr>
              <a:t>1</a:t>
            </a: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5281" y="3208966"/>
            <a:ext cx="424262" cy="424262"/>
          </a:xfrm>
          <a:prstGeom prst="rect">
            <a:avLst/>
          </a:prstGeom>
        </p:spPr>
      </p:pic>
      <p:sp>
        <p:nvSpPr>
          <p:cNvPr id="26" name="TextBox 25"/>
          <p:cNvSpPr txBox="1"/>
          <p:nvPr/>
        </p:nvSpPr>
        <p:spPr>
          <a:xfrm flipH="1">
            <a:off x="3797735" y="2938410"/>
            <a:ext cx="26055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8C00"/>
                </a:solidFill>
              </a:rPr>
              <a:t>3</a:t>
            </a:r>
          </a:p>
        </p:txBody>
      </p:sp>
    </p:spTree>
    <p:extLst>
      <p:ext uri="{BB962C8B-B14F-4D97-AF65-F5344CB8AC3E}">
        <p14:creationId xmlns:p14="http://schemas.microsoft.com/office/powerpoint/2010/main" val="147156983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49" y="295274"/>
            <a:ext cx="9206411" cy="609398"/>
          </a:xfrm>
        </p:spPr>
        <p:txBody>
          <a:bodyPr/>
          <a:lstStyle/>
          <a:p>
            <a:r>
              <a:rPr lang="en-US" sz="4400" dirty="0"/>
              <a:t>k</a:t>
            </a:r>
            <a:r>
              <a:rPr lang="en-US" sz="4400" dirty="0" smtClean="0"/>
              <a:t>eep track of your customer requests</a:t>
            </a:r>
            <a:endParaRPr lang="en-US" sz="4400" dirty="0"/>
          </a:p>
        </p:txBody>
      </p:sp>
      <p:sp>
        <p:nvSpPr>
          <p:cNvPr id="4" name="TextBox 3"/>
          <p:cNvSpPr txBox="1"/>
          <p:nvPr/>
        </p:nvSpPr>
        <p:spPr>
          <a:xfrm>
            <a:off x="350836" y="1465206"/>
            <a:ext cx="3198122" cy="3577574"/>
          </a:xfrm>
          <a:prstGeom prst="rect">
            <a:avLst/>
          </a:prstGeom>
          <a:noFill/>
        </p:spPr>
        <p:txBody>
          <a:bodyPr wrap="square" lIns="182862" tIns="91431" rIns="182862" bIns="91431" rtlCol="0">
            <a:noAutofit/>
          </a:bodyPr>
          <a:lstStyle>
            <a:defPPr>
              <a:defRPr lang="en-US"/>
            </a:defPPr>
            <a:lvl1pPr>
              <a:lnSpc>
                <a:spcPct val="90000"/>
              </a:lnSpc>
              <a:spcAft>
                <a:spcPts val="600"/>
              </a:spcAft>
              <a:defRPr sz="1400">
                <a:gradFill>
                  <a:gsLst>
                    <a:gs pos="2917">
                      <a:schemeClr val="tx1"/>
                    </a:gs>
                    <a:gs pos="30000">
                      <a:schemeClr val="tx1"/>
                    </a:gs>
                  </a:gsLst>
                  <a:lin ang="5400000" scaled="0"/>
                </a:gradFill>
              </a:defRPr>
            </a:lvl1pPr>
          </a:lstStyle>
          <a:p>
            <a:r>
              <a:rPr lang="en-US" dirty="0"/>
              <a:t>Keep track of your customer requests and issues by creating support cases in Microsoft Dynamics </a:t>
            </a:r>
            <a:r>
              <a:rPr lang="en-US" dirty="0" smtClean="0"/>
              <a:t>CRM. </a:t>
            </a:r>
          </a:p>
          <a:p>
            <a:r>
              <a:rPr lang="en-US" dirty="0" smtClean="0"/>
              <a:t>When </a:t>
            </a:r>
            <a:r>
              <a:rPr lang="en-US" dirty="0"/>
              <a:t>a customer contacts support with a question or problem, you can quickly check </a:t>
            </a:r>
            <a:r>
              <a:rPr lang="en-US" dirty="0" smtClean="0"/>
              <a:t>to see if </a:t>
            </a:r>
            <a:r>
              <a:rPr lang="en-US" dirty="0"/>
              <a:t>there is an existing case or open a new case and start tracking the </a:t>
            </a:r>
            <a:r>
              <a:rPr lang="en-US" dirty="0" smtClean="0"/>
              <a:t>issue.</a:t>
            </a:r>
            <a:endParaRPr lang="en-US" dirty="0"/>
          </a:p>
        </p:txBody>
      </p:sp>
      <p:sp>
        <p:nvSpPr>
          <p:cNvPr id="7" name="TextBox 5"/>
          <p:cNvSpPr txBox="1"/>
          <p:nvPr/>
        </p:nvSpPr>
        <p:spPr>
          <a:xfrm>
            <a:off x="128843" y="6353668"/>
            <a:ext cx="5181600" cy="420115"/>
          </a:xfrm>
          <a:prstGeom prst="rect">
            <a:avLst/>
          </a:prstGeom>
          <a:noFill/>
        </p:spPr>
        <p:txBody>
          <a:bodyPr wrap="square" lIns="182880" tIns="146304" rIns="182880" bIns="146304" rtlCol="0">
            <a:spAutoFit/>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900" b="1" dirty="0" smtClean="0">
                <a:gradFill>
                  <a:gsLst>
                    <a:gs pos="2917">
                      <a:schemeClr val="tx1"/>
                    </a:gs>
                    <a:gs pos="30000">
                      <a:schemeClr val="tx1"/>
                    </a:gs>
                  </a:gsLst>
                  <a:lin ang="5400000" scaled="0"/>
                </a:gradFill>
              </a:rPr>
              <a:t>Applies to: </a:t>
            </a:r>
            <a:r>
              <a:rPr lang="en-US" sz="900" dirty="0" smtClean="0"/>
              <a:t>CRM Online Spring '14 or CRM 2013 Service Pack 1 or later (on-premises)</a:t>
            </a:r>
            <a:endParaRPr lang="en-US" sz="9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903" y="1137214"/>
            <a:ext cx="3765679" cy="3800546"/>
          </a:xfrm>
          <a:prstGeom prst="rect">
            <a:avLst/>
          </a:prstGeom>
        </p:spPr>
      </p:pic>
    </p:spTree>
    <p:extLst>
      <p:ext uri="{BB962C8B-B14F-4D97-AF65-F5344CB8AC3E}">
        <p14:creationId xmlns:p14="http://schemas.microsoft.com/office/powerpoint/2010/main" val="348329415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74114" y="2100012"/>
            <a:ext cx="5017209" cy="1873732"/>
          </a:xfrm>
          <a:prstGeom prst="rect">
            <a:avLst/>
          </a:prstGeom>
          <a:noFill/>
          <a:ln w="9525">
            <a:solidFill>
              <a:schemeClr val="bg1">
                <a:lumMod val="85000"/>
              </a:schemeClr>
            </a:solidFill>
            <a:headEnd type="none" w="med" len="med"/>
            <a:tailEnd type="none" w="med" len="med"/>
          </a:ln>
          <a:effectLst/>
        </p:spPr>
      </p:pic>
      <p:sp>
        <p:nvSpPr>
          <p:cNvPr id="2" name="Title 1"/>
          <p:cNvSpPr>
            <a:spLocks noGrp="1"/>
          </p:cNvSpPr>
          <p:nvPr>
            <p:ph type="title"/>
          </p:nvPr>
        </p:nvSpPr>
        <p:spPr>
          <a:xfrm>
            <a:off x="199176" y="259061"/>
            <a:ext cx="9494099" cy="498598"/>
          </a:xfrm>
        </p:spPr>
        <p:txBody>
          <a:bodyPr/>
          <a:lstStyle/>
          <a:p>
            <a:r>
              <a:rPr lang="en-US" sz="3600" dirty="0" smtClean="0"/>
              <a:t>look for open cases that need to be worked on</a:t>
            </a:r>
            <a:endParaRPr lang="en-US" sz="3600" dirty="0"/>
          </a:p>
        </p:txBody>
      </p:sp>
      <p:sp>
        <p:nvSpPr>
          <p:cNvPr id="3" name="Rectangle 2"/>
          <p:cNvSpPr/>
          <p:nvPr/>
        </p:nvSpPr>
        <p:spPr>
          <a:xfrm>
            <a:off x="278438" y="856414"/>
            <a:ext cx="8403831" cy="307777"/>
          </a:xfrm>
          <a:prstGeom prst="rect">
            <a:avLst/>
          </a:prstGeom>
        </p:spPr>
        <p:txBody>
          <a:bodyPr wrap="square">
            <a:spAutoFit/>
          </a:bodyPr>
          <a:lstStyle/>
          <a:p>
            <a:r>
              <a:rPr lang="en-US" sz="1400" dirty="0" smtClean="0"/>
              <a:t>Use queues to quickly </a:t>
            </a:r>
            <a:r>
              <a:rPr lang="en-US" sz="1400" dirty="0"/>
              <a:t>see </a:t>
            </a:r>
            <a:r>
              <a:rPr lang="en-US" sz="1400" dirty="0" smtClean="0"/>
              <a:t>cases assigned </a:t>
            </a:r>
            <a:r>
              <a:rPr lang="en-US" sz="1400" dirty="0"/>
              <a:t>to you </a:t>
            </a:r>
            <a:r>
              <a:rPr lang="en-US" sz="1400" dirty="0" smtClean="0"/>
              <a:t>or cases </a:t>
            </a:r>
            <a:r>
              <a:rPr lang="en-US" sz="1400" dirty="0"/>
              <a:t>that are available to work </a:t>
            </a:r>
            <a:r>
              <a:rPr lang="en-US" sz="1400" dirty="0" smtClean="0"/>
              <a:t>on. </a:t>
            </a:r>
            <a:endParaRPr lang="en-US" sz="1400" dirty="0"/>
          </a:p>
        </p:txBody>
      </p:sp>
      <p:sp>
        <p:nvSpPr>
          <p:cNvPr id="11" name="Rectangle 10"/>
          <p:cNvSpPr/>
          <p:nvPr/>
        </p:nvSpPr>
        <p:spPr>
          <a:xfrm>
            <a:off x="249239" y="1393398"/>
            <a:ext cx="9109137" cy="600164"/>
          </a:xfrm>
          <a:prstGeom prst="rect">
            <a:avLst/>
          </a:prstGeom>
        </p:spPr>
        <p:txBody>
          <a:bodyPr wrap="square">
            <a:spAutoFit/>
          </a:bodyPr>
          <a:lstStyle/>
          <a:p>
            <a:r>
              <a:rPr lang="en-US" sz="1400" dirty="0"/>
              <a:t>If your screen looks like this (latest version):</a:t>
            </a:r>
          </a:p>
          <a:p>
            <a:pPr>
              <a:spcBef>
                <a:spcPts val="600"/>
              </a:spcBef>
            </a:pPr>
            <a:r>
              <a:rPr lang="en-US" sz="1400" dirty="0"/>
              <a:t>On the </a:t>
            </a:r>
            <a:r>
              <a:rPr lang="en-US" sz="1400" dirty="0" err="1"/>
              <a:t>nav</a:t>
            </a:r>
            <a:r>
              <a:rPr lang="en-US" sz="1400" dirty="0"/>
              <a:t> bar, choose </a:t>
            </a:r>
            <a:r>
              <a:rPr lang="en-US" sz="1400" b="1" dirty="0" smtClean="0">
                <a:latin typeface="Segoe UI" panose="020B0502040204020203" pitchFamily="34" charset="0"/>
                <a:ea typeface="Segoe UI" panose="020B0502040204020203" pitchFamily="34" charset="0"/>
                <a:cs typeface="Segoe UI" panose="020B0502040204020203" pitchFamily="34" charset="0"/>
              </a:rPr>
              <a:t>Service</a:t>
            </a:r>
            <a:r>
              <a:rPr lang="en-US" sz="1400" dirty="0" smtClean="0">
                <a:latin typeface="Segoe UI" panose="020B0502040204020203" pitchFamily="34" charset="0"/>
                <a:ea typeface="Segoe UI" panose="020B0502040204020203" pitchFamily="34" charset="0"/>
                <a:cs typeface="Segoe UI" panose="020B0502040204020203" pitchFamily="34" charset="0"/>
              </a:rPr>
              <a:t> &gt; </a:t>
            </a:r>
            <a:r>
              <a:rPr lang="en-US" sz="1400" b="1" dirty="0" smtClean="0">
                <a:latin typeface="Segoe UI" panose="020B0502040204020203" pitchFamily="34" charset="0"/>
                <a:ea typeface="Segoe UI" panose="020B0502040204020203" pitchFamily="34" charset="0"/>
                <a:cs typeface="Segoe UI" panose="020B0502040204020203" pitchFamily="34" charset="0"/>
              </a:rPr>
              <a:t>Queues</a:t>
            </a:r>
            <a:r>
              <a:rPr lang="en-US" sz="1400" dirty="0" smtClean="0">
                <a:latin typeface="Segoe UI" panose="020B0502040204020203" pitchFamily="34" charset="0"/>
                <a:ea typeface="Segoe UI" panose="020B0502040204020203" pitchFamily="34" charset="0"/>
                <a:cs typeface="Segoe UI" panose="020B0502040204020203" pitchFamily="34" charset="0"/>
              </a:rPr>
              <a:t>. Choose </a:t>
            </a:r>
            <a:r>
              <a:rPr lang="en-US" sz="1400" b="1" dirty="0" smtClean="0">
                <a:latin typeface="Segoe UI" panose="020B0502040204020203" pitchFamily="34" charset="0"/>
                <a:ea typeface="Segoe UI" panose="020B0502040204020203" pitchFamily="34" charset="0"/>
                <a:cs typeface="Segoe UI" panose="020B0502040204020203" pitchFamily="34" charset="0"/>
              </a:rPr>
              <a:t>New Case</a:t>
            </a:r>
            <a:r>
              <a:rPr lang="en-US" sz="1400" dirty="0" smtClean="0">
                <a:latin typeface="Segoe UI" panose="020B0502040204020203" pitchFamily="34" charset="0"/>
                <a:ea typeface="Segoe UI" panose="020B0502040204020203" pitchFamily="34" charset="0"/>
                <a:cs typeface="Segoe UI" panose="020B0502040204020203" pitchFamily="34" charset="0"/>
              </a:rPr>
              <a:t>.</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13"/>
          <p:cNvSpPr/>
          <p:nvPr/>
        </p:nvSpPr>
        <p:spPr>
          <a:xfrm>
            <a:off x="249239" y="4360464"/>
            <a:ext cx="4736361" cy="600164"/>
          </a:xfrm>
          <a:prstGeom prst="rect">
            <a:avLst/>
          </a:prstGeom>
        </p:spPr>
        <p:txBody>
          <a:bodyPr wrap="none">
            <a:spAutoFit/>
          </a:bodyPr>
          <a:lstStyle/>
          <a:p>
            <a:pPr>
              <a:spcBef>
                <a:spcPts val="600"/>
              </a:spcBef>
            </a:pPr>
            <a:r>
              <a:rPr lang="en-US" sz="1400" dirty="0"/>
              <a:t>If your screen looks like this (older versions):</a:t>
            </a:r>
          </a:p>
          <a:p>
            <a:pPr>
              <a:spcBef>
                <a:spcPts val="600"/>
              </a:spcBef>
            </a:pPr>
            <a:r>
              <a:rPr lang="en-US" sz="1400" dirty="0"/>
              <a:t>Choose </a:t>
            </a:r>
            <a:r>
              <a:rPr lang="en-US" sz="1400" b="1" dirty="0"/>
              <a:t>Microsoft Dynamics CRM </a:t>
            </a:r>
            <a:r>
              <a:rPr lang="en-US" sz="1400" dirty="0" smtClean="0"/>
              <a:t>&gt; </a:t>
            </a:r>
            <a:r>
              <a:rPr lang="en-US" sz="1400" b="1" dirty="0" smtClean="0"/>
              <a:t>Service</a:t>
            </a:r>
            <a:r>
              <a:rPr lang="en-US" sz="1400" dirty="0" smtClean="0"/>
              <a:t> &gt; </a:t>
            </a:r>
            <a:r>
              <a:rPr lang="en-US" sz="1400" b="1" dirty="0" smtClean="0"/>
              <a:t>Queues</a:t>
            </a:r>
            <a:r>
              <a:rPr lang="en-US" sz="1400" dirty="0" smtClean="0"/>
              <a:t>. </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94" t="-176"/>
          <a:stretch/>
        </p:blipFill>
        <p:spPr bwMode="auto">
          <a:xfrm>
            <a:off x="365760" y="5049521"/>
            <a:ext cx="8703593" cy="870246"/>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5" name="Rectangle 4"/>
          <p:cNvSpPr/>
          <p:nvPr/>
        </p:nvSpPr>
        <p:spPr bwMode="auto">
          <a:xfrm>
            <a:off x="4115095" y="3618144"/>
            <a:ext cx="1117600" cy="355600"/>
          </a:xfrm>
          <a:prstGeom prst="rect">
            <a:avLst/>
          </a:prstGeom>
          <a:noFill/>
          <a:ln w="34925">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7924800" y="5344160"/>
            <a:ext cx="1144553" cy="575606"/>
          </a:xfrm>
          <a:prstGeom prst="rect">
            <a:avLst/>
          </a:prstGeom>
          <a:noFill/>
          <a:ln w="34925">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5"/>
          <a:stretch>
            <a:fillRect/>
          </a:stretch>
        </p:blipFill>
        <p:spPr>
          <a:xfrm>
            <a:off x="621954" y="2184288"/>
            <a:ext cx="394233" cy="326708"/>
          </a:xfrm>
          <a:prstGeom prst="rect">
            <a:avLst/>
          </a:prstGeom>
        </p:spPr>
      </p:pic>
    </p:spTree>
    <p:extLst>
      <p:ext uri="{BB962C8B-B14F-4D97-AF65-F5344CB8AC3E}">
        <p14:creationId xmlns:p14="http://schemas.microsoft.com/office/powerpoint/2010/main" val="324877519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11687"/>
          <a:stretch/>
        </p:blipFill>
        <p:spPr bwMode="auto">
          <a:xfrm>
            <a:off x="994124" y="1432561"/>
            <a:ext cx="6351556" cy="4058488"/>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199176" y="259061"/>
            <a:ext cx="9494099" cy="498598"/>
          </a:xfrm>
        </p:spPr>
        <p:txBody>
          <a:bodyPr/>
          <a:lstStyle/>
          <a:p>
            <a:r>
              <a:rPr lang="en-US" sz="3600" dirty="0"/>
              <a:t>…continued</a:t>
            </a:r>
          </a:p>
        </p:txBody>
      </p:sp>
      <p:sp>
        <p:nvSpPr>
          <p:cNvPr id="11" name="Rectangle 10"/>
          <p:cNvSpPr/>
          <p:nvPr/>
        </p:nvSpPr>
        <p:spPr>
          <a:xfrm>
            <a:off x="278438" y="856414"/>
            <a:ext cx="8403831" cy="307777"/>
          </a:xfrm>
          <a:prstGeom prst="rect">
            <a:avLst/>
          </a:prstGeom>
        </p:spPr>
        <p:txBody>
          <a:bodyPr wrap="square">
            <a:spAutoFit/>
          </a:bodyPr>
          <a:lstStyle/>
          <a:p>
            <a:r>
              <a:rPr lang="en-US" sz="1400" dirty="0" smtClean="0"/>
              <a:t>Select a view.</a:t>
            </a:r>
            <a:endParaRPr lang="en-US" sz="1400" dirty="0"/>
          </a:p>
        </p:txBody>
      </p:sp>
    </p:spTree>
    <p:extLst>
      <p:ext uri="{BB962C8B-B14F-4D97-AF65-F5344CB8AC3E}">
        <p14:creationId xmlns:p14="http://schemas.microsoft.com/office/powerpoint/2010/main" val="326481763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76" y="259061"/>
            <a:ext cx="9494099" cy="498598"/>
          </a:xfrm>
        </p:spPr>
        <p:txBody>
          <a:bodyPr/>
          <a:lstStyle/>
          <a:p>
            <a:r>
              <a:rPr lang="en-US" sz="3600" dirty="0" smtClean="0"/>
              <a:t>…continued</a:t>
            </a:r>
            <a:endParaRPr lang="en-US" sz="3600" dirty="0"/>
          </a:p>
        </p:txBody>
      </p:sp>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5826"/>
          <a:stretch/>
        </p:blipFill>
        <p:spPr bwMode="auto">
          <a:xfrm>
            <a:off x="2929378" y="1463282"/>
            <a:ext cx="4828911" cy="128378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65531" y="1564701"/>
            <a:ext cx="2250831" cy="1815882"/>
          </a:xfrm>
          <a:prstGeom prst="rect">
            <a:avLst/>
          </a:prstGeom>
        </p:spPr>
        <p:txBody>
          <a:bodyPr wrap="square">
            <a:spAutoFit/>
          </a:bodyPr>
          <a:lstStyle/>
          <a:p>
            <a:endParaRPr lang="en-US" sz="1400" dirty="0"/>
          </a:p>
          <a:p>
            <a:r>
              <a:rPr lang="en-US" sz="1400" dirty="0"/>
              <a:t>1</a:t>
            </a:r>
            <a:r>
              <a:rPr lang="en-US" sz="1400" dirty="0" smtClean="0"/>
              <a:t>. Select a queue.</a:t>
            </a:r>
          </a:p>
          <a:p>
            <a:endParaRPr lang="en-US" sz="1400" dirty="0" smtClean="0"/>
          </a:p>
          <a:p>
            <a:r>
              <a:rPr lang="en-US" sz="1400" dirty="0"/>
              <a:t>2</a:t>
            </a:r>
            <a:r>
              <a:rPr lang="en-US" sz="1400" dirty="0" smtClean="0"/>
              <a:t>. </a:t>
            </a:r>
            <a:r>
              <a:rPr lang="en-US" sz="1400" dirty="0"/>
              <a:t>Select the case or item that you want to work on.</a:t>
            </a:r>
          </a:p>
          <a:p>
            <a:endParaRPr lang="en-US" sz="1400" dirty="0" smtClean="0"/>
          </a:p>
          <a:p>
            <a:r>
              <a:rPr lang="en-US" sz="1400" dirty="0"/>
              <a:t>3</a:t>
            </a:r>
            <a:r>
              <a:rPr lang="en-US" sz="1400" dirty="0" smtClean="0"/>
              <a:t>. On the </a:t>
            </a:r>
            <a:r>
              <a:rPr lang="en-US" sz="1400" dirty="0"/>
              <a:t>command bar, c</a:t>
            </a:r>
            <a:r>
              <a:rPr lang="en-US" sz="1400" dirty="0" smtClean="0"/>
              <a:t>hoose </a:t>
            </a:r>
            <a:r>
              <a:rPr lang="en-US" sz="1400" b="1" dirty="0" smtClean="0"/>
              <a:t>Pick</a:t>
            </a:r>
            <a:r>
              <a:rPr lang="en-US" sz="1400" dirty="0"/>
              <a:t>.</a:t>
            </a:r>
            <a:endParaRPr lang="en-US" sz="1400" dirty="0">
              <a:effectLst/>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8315"/>
          <a:stretch/>
        </p:blipFill>
        <p:spPr bwMode="auto">
          <a:xfrm>
            <a:off x="2929378" y="3460594"/>
            <a:ext cx="5648325" cy="1906225"/>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7764" y="2276838"/>
            <a:ext cx="432619" cy="43261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4130" y="3575122"/>
            <a:ext cx="343006" cy="34300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6362" y="5036704"/>
            <a:ext cx="438721" cy="438721"/>
          </a:xfrm>
          <a:prstGeom prst="rect">
            <a:avLst/>
          </a:prstGeom>
        </p:spPr>
      </p:pic>
      <p:sp>
        <p:nvSpPr>
          <p:cNvPr id="15" name="Rectangle 14"/>
          <p:cNvSpPr/>
          <p:nvPr/>
        </p:nvSpPr>
        <p:spPr>
          <a:xfrm>
            <a:off x="5152173" y="2112720"/>
            <a:ext cx="283167" cy="369332"/>
          </a:xfrm>
          <a:prstGeom prst="rect">
            <a:avLst/>
          </a:prstGeom>
        </p:spPr>
        <p:txBody>
          <a:bodyPr wrap="square">
            <a:spAutoFit/>
          </a:bodyPr>
          <a:lstStyle/>
          <a:p>
            <a:r>
              <a:rPr lang="en-US" dirty="0" smtClean="0">
                <a:solidFill>
                  <a:srgbClr val="FF8C00"/>
                </a:solidFill>
              </a:rPr>
              <a:t>1</a:t>
            </a:r>
            <a:endParaRPr lang="en-US" dirty="0"/>
          </a:p>
        </p:txBody>
      </p:sp>
      <p:sp>
        <p:nvSpPr>
          <p:cNvPr id="16" name="Rectangle 15"/>
          <p:cNvSpPr/>
          <p:nvPr/>
        </p:nvSpPr>
        <p:spPr>
          <a:xfrm>
            <a:off x="2533195" y="4997487"/>
            <a:ext cx="283167" cy="369332"/>
          </a:xfrm>
          <a:prstGeom prst="rect">
            <a:avLst/>
          </a:prstGeom>
        </p:spPr>
        <p:txBody>
          <a:bodyPr wrap="square">
            <a:spAutoFit/>
          </a:bodyPr>
          <a:lstStyle/>
          <a:p>
            <a:r>
              <a:rPr lang="en-US" dirty="0" smtClean="0">
                <a:solidFill>
                  <a:srgbClr val="FF8C00"/>
                </a:solidFill>
              </a:rPr>
              <a:t>2</a:t>
            </a:r>
            <a:endParaRPr lang="en-US" dirty="0"/>
          </a:p>
        </p:txBody>
      </p:sp>
      <p:sp>
        <p:nvSpPr>
          <p:cNvPr id="17" name="Rectangle 16"/>
          <p:cNvSpPr/>
          <p:nvPr/>
        </p:nvSpPr>
        <p:spPr>
          <a:xfrm>
            <a:off x="3597398" y="3459578"/>
            <a:ext cx="283167" cy="369332"/>
          </a:xfrm>
          <a:prstGeom prst="rect">
            <a:avLst/>
          </a:prstGeom>
        </p:spPr>
        <p:txBody>
          <a:bodyPr wrap="square">
            <a:spAutoFit/>
          </a:bodyPr>
          <a:lstStyle/>
          <a:p>
            <a:r>
              <a:rPr lang="en-US" dirty="0" smtClean="0">
                <a:solidFill>
                  <a:srgbClr val="FF8C00"/>
                </a:solidFill>
              </a:rPr>
              <a:t>3</a:t>
            </a:r>
            <a:endParaRPr lang="en-US" dirty="0"/>
          </a:p>
        </p:txBody>
      </p:sp>
    </p:spTree>
    <p:extLst>
      <p:ext uri="{BB962C8B-B14F-4D97-AF65-F5344CB8AC3E}">
        <p14:creationId xmlns:p14="http://schemas.microsoft.com/office/powerpoint/2010/main" val="189287844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bwMode="auto">
          <a:xfrm>
            <a:off x="2349976" y="1238312"/>
            <a:ext cx="4241483" cy="4241483"/>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0970" tIns="93980" rIns="140970" bIns="9398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1"/>
                </a:solidFill>
                <a:ea typeface="Segoe UI" pitchFamily="34" charset="0"/>
                <a:cs typeface="Segoe UI" pitchFamily="34" charset="0"/>
              </a:rPr>
              <a:t/>
            </a:r>
            <a:br>
              <a:rPr lang="en-US"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Thanks for reading!</a:t>
            </a:r>
          </a:p>
          <a:p>
            <a:pPr algn="ctr" defTabSz="932472" fontAlgn="base">
              <a:lnSpc>
                <a:spcPct val="90000"/>
              </a:lnSpc>
              <a:spcBef>
                <a:spcPct val="0"/>
              </a:spcBef>
              <a:spcAft>
                <a:spcPct val="0"/>
              </a:spcAft>
            </a:pPr>
            <a:endParaRPr lang="en-US" sz="1400" dirty="0" smtClean="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endParaRPr lang="en-US" sz="1400" dirty="0" smtClean="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r>
              <a:rPr lang="en-US" sz="1600" dirty="0" smtClean="0">
                <a:solidFill>
                  <a:schemeClr val="bg1"/>
                </a:solidFill>
                <a:ea typeface="Segoe UI" pitchFamily="34" charset="0"/>
                <a:cs typeface="Segoe UI" pitchFamily="34" charset="0"/>
              </a:rPr>
              <a:t>Did this eBook help you? </a:t>
            </a:r>
            <a:br>
              <a:rPr lang="en-US" sz="1600" dirty="0" smtClean="0">
                <a:solidFill>
                  <a:schemeClr val="bg1"/>
                </a:solidFill>
                <a:ea typeface="Segoe UI" pitchFamily="34" charset="0"/>
                <a:cs typeface="Segoe UI" pitchFamily="34" charset="0"/>
              </a:rPr>
            </a:br>
            <a:r>
              <a:rPr lang="en-US" sz="1600" dirty="0" smtClean="0">
                <a:solidFill>
                  <a:schemeClr val="accent1"/>
                </a:solidFill>
                <a:ea typeface="Segoe UI" pitchFamily="34" charset="0"/>
                <a:cs typeface="Segoe UI" pitchFamily="34" charset="0"/>
                <a:hlinkClick r:id="rId4"/>
              </a:rPr>
              <a:t>Send us a quick note</a:t>
            </a:r>
            <a:r>
              <a:rPr lang="en-US" sz="1600" dirty="0" smtClean="0">
                <a:solidFill>
                  <a:schemeClr val="bg1"/>
                </a:solidFill>
                <a:ea typeface="Segoe UI" pitchFamily="34" charset="0"/>
                <a:cs typeface="Segoe UI" pitchFamily="34" charset="0"/>
              </a:rPr>
              <a:t>.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We’d love to know what you think.</a:t>
            </a:r>
          </a:p>
          <a:p>
            <a:pPr algn="ctr" defTabSz="932472" fontAlgn="base">
              <a:lnSpc>
                <a:spcPct val="90000"/>
              </a:lnSpc>
              <a:spcBef>
                <a:spcPct val="0"/>
              </a:spcBef>
              <a:spcAft>
                <a:spcPct val="0"/>
              </a:spcAft>
            </a:pPr>
            <a:endParaRPr lang="en-US" sz="1400" dirty="0" smtClean="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endParaRPr lang="en-US" sz="1400" dirty="0" smtClean="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endParaRPr lang="en-US" sz="1400" dirty="0" smtClean="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r>
              <a:rPr lang="en-US" sz="1200" dirty="0" smtClean="0">
                <a:solidFill>
                  <a:schemeClr val="accent5"/>
                </a:solidFill>
                <a:ea typeface="Segoe UI" pitchFamily="34" charset="0"/>
                <a:cs typeface="Segoe UI" pitchFamily="34" charset="0"/>
                <a:hlinkClick r:id="rId5"/>
              </a:rPr>
              <a:t>Help &amp; Training Site</a:t>
            </a:r>
            <a:endParaRPr lang="en-US" sz="1200" dirty="0" smtClean="0">
              <a:solidFill>
                <a:schemeClr val="accent5"/>
              </a:solidFill>
              <a:ea typeface="Segoe UI" pitchFamily="34" charset="0"/>
              <a:cs typeface="Segoe UI" pitchFamily="34" charset="0"/>
            </a:endParaRPr>
          </a:p>
        </p:txBody>
      </p:sp>
      <p:sp>
        <p:nvSpPr>
          <p:cNvPr id="2" name="TextBox 1"/>
          <p:cNvSpPr txBox="1"/>
          <p:nvPr/>
        </p:nvSpPr>
        <p:spPr>
          <a:xfrm>
            <a:off x="4191317" y="5059680"/>
            <a:ext cx="1310640" cy="420115"/>
          </a:xfrm>
          <a:prstGeom prst="rect">
            <a:avLst/>
          </a:prstGeom>
          <a:noFill/>
        </p:spPr>
        <p:txBody>
          <a:bodyPr wrap="square" lIns="182880" tIns="146304" rIns="182880" bIns="146304" rtlCol="0">
            <a:spAutoFit/>
          </a:bodyPr>
          <a:lstStyle/>
          <a:p>
            <a:pPr algn="ctr">
              <a:lnSpc>
                <a:spcPct val="90000"/>
              </a:lnSpc>
              <a:spcAft>
                <a:spcPts val="600"/>
              </a:spcAft>
            </a:pPr>
            <a:r>
              <a:rPr lang="en-US" sz="900" dirty="0" smtClean="0">
                <a:solidFill>
                  <a:schemeClr val="bg1"/>
                </a:solidFill>
              </a:rPr>
              <a:t>Version 7.1</a:t>
            </a:r>
          </a:p>
        </p:txBody>
      </p:sp>
    </p:spTree>
    <p:extLst>
      <p:ext uri="{BB962C8B-B14F-4D97-AF65-F5344CB8AC3E}">
        <p14:creationId xmlns:p14="http://schemas.microsoft.com/office/powerpoint/2010/main" val="175205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418567" y="1644331"/>
            <a:ext cx="4373305" cy="2342842"/>
          </a:xfrm>
          <a:prstGeom prst="rect">
            <a:avLst/>
          </a:prstGeom>
          <a:ln>
            <a:solidFill>
              <a:schemeClr val="bg1">
                <a:lumMod val="85000"/>
              </a:schemeClr>
            </a:solidFill>
          </a:ln>
        </p:spPr>
      </p:pic>
      <p:sp>
        <p:nvSpPr>
          <p:cNvPr id="2" name="Title 1"/>
          <p:cNvSpPr>
            <a:spLocks noGrp="1"/>
          </p:cNvSpPr>
          <p:nvPr>
            <p:ph type="title"/>
          </p:nvPr>
        </p:nvSpPr>
        <p:spPr>
          <a:xfrm>
            <a:off x="36223" y="183481"/>
            <a:ext cx="9679848" cy="609398"/>
          </a:xfrm>
        </p:spPr>
        <p:txBody>
          <a:bodyPr/>
          <a:lstStyle/>
          <a:p>
            <a:r>
              <a:rPr lang="en-US" sz="4400" dirty="0" smtClean="0"/>
              <a:t>get started</a:t>
            </a:r>
            <a:endParaRPr lang="en-US" sz="4400" dirty="0"/>
          </a:p>
        </p:txBody>
      </p:sp>
      <p:sp>
        <p:nvSpPr>
          <p:cNvPr id="11" name="Rectangle 10"/>
          <p:cNvSpPr/>
          <p:nvPr/>
        </p:nvSpPr>
        <p:spPr>
          <a:xfrm>
            <a:off x="237304" y="876745"/>
            <a:ext cx="9109137" cy="600164"/>
          </a:xfrm>
          <a:prstGeom prst="rect">
            <a:avLst/>
          </a:prstGeom>
        </p:spPr>
        <p:txBody>
          <a:bodyPr wrap="square">
            <a:spAutoFit/>
          </a:bodyPr>
          <a:lstStyle/>
          <a:p>
            <a:r>
              <a:rPr lang="en-US" sz="1400" dirty="0"/>
              <a:t>If your screen looks like this (latest version):</a:t>
            </a:r>
          </a:p>
          <a:p>
            <a:pPr>
              <a:spcBef>
                <a:spcPts val="600"/>
              </a:spcBef>
            </a:pPr>
            <a:r>
              <a:rPr lang="en-US" sz="1400" dirty="0"/>
              <a:t>On the </a:t>
            </a:r>
            <a:r>
              <a:rPr lang="en-US" sz="1400" dirty="0" err="1"/>
              <a:t>nav</a:t>
            </a:r>
            <a:r>
              <a:rPr lang="en-US" sz="1400" dirty="0"/>
              <a:t> bar, choose </a:t>
            </a:r>
            <a:r>
              <a:rPr lang="en-US" sz="1400" b="1" dirty="0" smtClean="0">
                <a:latin typeface="Segoe UI" panose="020B0502040204020203" pitchFamily="34" charset="0"/>
                <a:ea typeface="Segoe UI" panose="020B0502040204020203" pitchFamily="34" charset="0"/>
                <a:cs typeface="Segoe UI" panose="020B0502040204020203" pitchFamily="34" charset="0"/>
              </a:rPr>
              <a:t>Service</a:t>
            </a:r>
            <a:r>
              <a:rPr lang="en-US" sz="1400" dirty="0" smtClean="0">
                <a:latin typeface="Segoe UI" panose="020B0502040204020203" pitchFamily="34" charset="0"/>
                <a:ea typeface="Segoe UI" panose="020B0502040204020203" pitchFamily="34" charset="0"/>
                <a:cs typeface="Segoe UI" panose="020B0502040204020203" pitchFamily="34" charset="0"/>
              </a:rPr>
              <a:t> &gt; </a:t>
            </a:r>
            <a:r>
              <a:rPr lang="en-US" sz="1400" b="1" dirty="0" smtClean="0">
                <a:latin typeface="Segoe UI" panose="020B0502040204020203" pitchFamily="34" charset="0"/>
                <a:ea typeface="Segoe UI" panose="020B0502040204020203" pitchFamily="34" charset="0"/>
                <a:cs typeface="Segoe UI" panose="020B0502040204020203" pitchFamily="34" charset="0"/>
              </a:rPr>
              <a:t>Cases</a:t>
            </a:r>
            <a:r>
              <a:rPr lang="en-US" sz="1400" dirty="0" smtClean="0">
                <a:latin typeface="Segoe UI" panose="020B0502040204020203" pitchFamily="34" charset="0"/>
                <a:ea typeface="Segoe UI" panose="020B0502040204020203" pitchFamily="34" charset="0"/>
                <a:cs typeface="Segoe UI" panose="020B0502040204020203" pitchFamily="34" charset="0"/>
              </a:rPr>
              <a:t>. Choose </a:t>
            </a:r>
            <a:r>
              <a:rPr lang="en-US" sz="1400" b="1" dirty="0" smtClean="0">
                <a:latin typeface="Segoe UI" panose="020B0502040204020203" pitchFamily="34" charset="0"/>
                <a:ea typeface="Segoe UI" panose="020B0502040204020203" pitchFamily="34" charset="0"/>
                <a:cs typeface="Segoe UI" panose="020B0502040204020203" pitchFamily="34" charset="0"/>
              </a:rPr>
              <a:t>New Case</a:t>
            </a:r>
            <a:r>
              <a:rPr lang="en-US" sz="1400" dirty="0" smtClean="0">
                <a:latin typeface="Segoe UI" panose="020B0502040204020203" pitchFamily="34" charset="0"/>
                <a:ea typeface="Segoe UI" panose="020B0502040204020203" pitchFamily="34" charset="0"/>
                <a:cs typeface="Segoe UI" panose="020B0502040204020203" pitchFamily="34" charset="0"/>
              </a:rPr>
              <a:t>.</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21" name="Rectangle 20"/>
          <p:cNvSpPr/>
          <p:nvPr/>
        </p:nvSpPr>
        <p:spPr bwMode="auto">
          <a:xfrm>
            <a:off x="3342640" y="3017520"/>
            <a:ext cx="793300" cy="325120"/>
          </a:xfrm>
          <a:prstGeom prst="rect">
            <a:avLst/>
          </a:prstGeom>
          <a:noFill/>
          <a:ln w="25400">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a:xfrm>
            <a:off x="266386" y="4196945"/>
            <a:ext cx="6108532" cy="600164"/>
          </a:xfrm>
          <a:prstGeom prst="rect">
            <a:avLst/>
          </a:prstGeom>
        </p:spPr>
        <p:txBody>
          <a:bodyPr wrap="none">
            <a:spAutoFit/>
          </a:bodyPr>
          <a:lstStyle/>
          <a:p>
            <a:pPr>
              <a:spcBef>
                <a:spcPts val="600"/>
              </a:spcBef>
            </a:pPr>
            <a:r>
              <a:rPr lang="en-US" sz="1400" dirty="0"/>
              <a:t>If your screen looks like this (older versions):</a:t>
            </a:r>
          </a:p>
          <a:p>
            <a:pPr>
              <a:spcBef>
                <a:spcPts val="600"/>
              </a:spcBef>
            </a:pPr>
            <a:r>
              <a:rPr lang="en-US" sz="1400" dirty="0"/>
              <a:t>Choose </a:t>
            </a:r>
            <a:r>
              <a:rPr lang="en-US" sz="1400" b="1" dirty="0"/>
              <a:t>Microsoft Dynamics CRM </a:t>
            </a:r>
            <a:r>
              <a:rPr lang="en-US" sz="1400" dirty="0" smtClean="0"/>
              <a:t>&gt; </a:t>
            </a:r>
            <a:r>
              <a:rPr lang="en-US" sz="1400" b="1" dirty="0" smtClean="0"/>
              <a:t>Service</a:t>
            </a:r>
            <a:r>
              <a:rPr lang="en-US" sz="1400" dirty="0" smtClean="0"/>
              <a:t> &gt; </a:t>
            </a:r>
            <a:r>
              <a:rPr lang="en-US" sz="1400" b="1" dirty="0" smtClean="0"/>
              <a:t>Cases</a:t>
            </a:r>
            <a:r>
              <a:rPr lang="en-US" sz="1400" dirty="0" smtClean="0"/>
              <a:t>. Choose </a:t>
            </a:r>
            <a:r>
              <a:rPr lang="en-US" sz="1400" b="1" dirty="0" smtClean="0"/>
              <a:t>New</a:t>
            </a:r>
            <a:r>
              <a:rPr lang="en-US" sz="1400" dirty="0" smtClean="0"/>
              <a:t> </a:t>
            </a:r>
            <a:r>
              <a:rPr lang="en-US" sz="1400" b="1" dirty="0" smtClean="0"/>
              <a:t>Case</a:t>
            </a:r>
            <a:r>
              <a:rPr lang="en-US" sz="1400" dirty="0" smtClean="0"/>
              <a:t>. </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86" y="4831609"/>
            <a:ext cx="9050972" cy="1138785"/>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2" name="Rectangle 11"/>
          <p:cNvSpPr/>
          <p:nvPr/>
        </p:nvSpPr>
        <p:spPr bwMode="auto">
          <a:xfrm>
            <a:off x="7802880" y="5323840"/>
            <a:ext cx="1514478" cy="646554"/>
          </a:xfrm>
          <a:prstGeom prst="rect">
            <a:avLst/>
          </a:prstGeom>
          <a:noFill/>
          <a:ln w="25400">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a:blip r:embed="rId5"/>
          <a:stretch>
            <a:fillRect/>
          </a:stretch>
        </p:blipFill>
        <p:spPr>
          <a:xfrm>
            <a:off x="418567" y="1644332"/>
            <a:ext cx="394233" cy="326708"/>
          </a:xfrm>
          <a:prstGeom prst="rect">
            <a:avLst/>
          </a:prstGeom>
        </p:spPr>
      </p:pic>
      <p:pic>
        <p:nvPicPr>
          <p:cNvPr id="13" name="Picture 12"/>
          <p:cNvPicPr>
            <a:picLocks noChangeAspect="1"/>
          </p:cNvPicPr>
          <p:nvPr/>
        </p:nvPicPr>
        <p:blipFill>
          <a:blip r:embed="rId5"/>
          <a:stretch>
            <a:fillRect/>
          </a:stretch>
        </p:blipFill>
        <p:spPr>
          <a:xfrm>
            <a:off x="317186" y="4871585"/>
            <a:ext cx="152181" cy="252231"/>
          </a:xfrm>
          <a:prstGeom prst="rect">
            <a:avLst/>
          </a:prstGeom>
        </p:spPr>
      </p:pic>
    </p:spTree>
    <p:extLst>
      <p:ext uri="{BB962C8B-B14F-4D97-AF65-F5344CB8AC3E}">
        <p14:creationId xmlns:p14="http://schemas.microsoft.com/office/powerpoint/2010/main" val="341506787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704"/>
          <a:stretch/>
        </p:blipFill>
        <p:spPr bwMode="auto">
          <a:xfrm>
            <a:off x="552659" y="1953599"/>
            <a:ext cx="8924830" cy="2794014"/>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552659" y="4903969"/>
            <a:ext cx="3888712" cy="1600438"/>
          </a:xfrm>
          <a:prstGeom prst="rect">
            <a:avLst/>
          </a:prstGeom>
        </p:spPr>
        <p:txBody>
          <a:bodyPr wrap="square">
            <a:spAutoFit/>
          </a:bodyPr>
          <a:lstStyle>
            <a:defPPr>
              <a:defRPr lang="en-US"/>
            </a:defPPr>
            <a:lvl1pPr>
              <a:defRPr sz="1400">
                <a:latin typeface="Segoe UI" panose="020B0502040204020203" pitchFamily="34" charset="0"/>
                <a:ea typeface="Segoe UI" panose="020B0502040204020203" pitchFamily="34" charset="0"/>
                <a:cs typeface="Segoe UI" panose="020B0502040204020203" pitchFamily="34" charset="0"/>
              </a:defRPr>
            </a:lvl1pPr>
          </a:lstStyle>
          <a:p>
            <a:pPr marL="342900" indent="-342900">
              <a:buFont typeface="+mj-lt"/>
              <a:buAutoNum type="arabicPeriod"/>
            </a:pPr>
            <a:r>
              <a:rPr lang="en-US" dirty="0" smtClean="0"/>
              <a:t>Choose the </a:t>
            </a:r>
            <a:r>
              <a:rPr lang="en-US" b="1" dirty="0"/>
              <a:t>Customer</a:t>
            </a:r>
            <a:r>
              <a:rPr lang="en-US" dirty="0"/>
              <a:t> lookup </a:t>
            </a:r>
            <a:r>
              <a:rPr lang="en-US" dirty="0" smtClean="0"/>
              <a:t>  button.</a:t>
            </a:r>
          </a:p>
          <a:p>
            <a:endParaRPr lang="en-US" dirty="0" smtClean="0"/>
          </a:p>
          <a:p>
            <a:pPr marL="342900" indent="-342900">
              <a:buFont typeface="+mj-lt"/>
              <a:buAutoNum type="arabicPeriod" startAt="2"/>
            </a:pPr>
            <a:r>
              <a:rPr lang="en-US" dirty="0"/>
              <a:t>If a record for the customer does not exist, </a:t>
            </a:r>
            <a:r>
              <a:rPr lang="en-US" dirty="0" smtClean="0"/>
              <a:t>choose </a:t>
            </a:r>
            <a:r>
              <a:rPr lang="en-US" b="1" dirty="0" smtClean="0"/>
              <a:t>New</a:t>
            </a:r>
            <a:r>
              <a:rPr lang="en-US" dirty="0" smtClean="0"/>
              <a:t> </a:t>
            </a:r>
            <a:r>
              <a:rPr lang="en-US" dirty="0"/>
              <a:t>to create a new contact record. </a:t>
            </a:r>
          </a:p>
          <a:p>
            <a:pPr marL="342900" indent="-342900">
              <a:buFont typeface="+mj-lt"/>
              <a:buAutoNum type="arabicPeriod" startAt="2"/>
            </a:pPr>
            <a:endParaRPr lang="en-US" dirty="0"/>
          </a:p>
          <a:p>
            <a:endParaRPr lang="en-US" dirty="0"/>
          </a:p>
        </p:txBody>
      </p:sp>
      <p:sp>
        <p:nvSpPr>
          <p:cNvPr id="5" name="Title 4"/>
          <p:cNvSpPr>
            <a:spLocks noGrp="1"/>
          </p:cNvSpPr>
          <p:nvPr>
            <p:ph type="title"/>
          </p:nvPr>
        </p:nvSpPr>
        <p:spPr>
          <a:xfrm>
            <a:off x="214061" y="295276"/>
            <a:ext cx="9242677" cy="609398"/>
          </a:xfrm>
        </p:spPr>
        <p:txBody>
          <a:bodyPr vert="horz" wrap="square" lIns="146289" tIns="0" rIns="146289" bIns="0" rtlCol="0" anchor="t">
            <a:spAutoFit/>
          </a:bodyPr>
          <a:lstStyle/>
          <a:p>
            <a:r>
              <a:rPr lang="en-US" sz="4400" dirty="0"/>
              <a:t>c</a:t>
            </a:r>
            <a:r>
              <a:rPr lang="en-US" sz="4400" dirty="0" smtClean="0"/>
              <a:t>heck for duplicates cases</a:t>
            </a:r>
            <a:endParaRPr lang="en-US" sz="4400" dirty="0"/>
          </a:p>
        </p:txBody>
      </p:sp>
      <p:sp>
        <p:nvSpPr>
          <p:cNvPr id="8" name="Rectangle 7"/>
          <p:cNvSpPr/>
          <p:nvPr/>
        </p:nvSpPr>
        <p:spPr>
          <a:xfrm>
            <a:off x="354976" y="843511"/>
            <a:ext cx="9109137" cy="307777"/>
          </a:xfrm>
          <a:prstGeom prst="rect">
            <a:avLst/>
          </a:prstGeom>
        </p:spPr>
        <p:txBody>
          <a:bodyPr wrap="square">
            <a:spAutoFit/>
          </a:bodyPr>
          <a:lstStyle/>
          <a:p>
            <a:pPr>
              <a:spcBef>
                <a:spcPts val="1200"/>
              </a:spcBef>
            </a:pPr>
            <a:r>
              <a:rPr lang="en-US" sz="1400" dirty="0" smtClean="0">
                <a:latin typeface="Segoe UI" panose="020B0502040204020203" pitchFamily="34" charset="0"/>
                <a:ea typeface="Segoe UI" panose="020B0502040204020203" pitchFamily="34" charset="0"/>
                <a:cs typeface="Segoe UI" panose="020B0502040204020203" pitchFamily="34" charset="0"/>
              </a:rPr>
              <a:t>Before you create a new customer record, check to see if it is already in the system. </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2361079" y="2767131"/>
            <a:ext cx="50719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8C00"/>
                </a:solidFill>
              </a:rPr>
              <a:t>1</a:t>
            </a:r>
            <a:endParaRPr lang="en-US" sz="2400" dirty="0" smtClean="0">
              <a:solidFill>
                <a:srgbClr val="FF8C00"/>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2110" y="2983512"/>
            <a:ext cx="365730" cy="36573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7052" y="3725474"/>
            <a:ext cx="365730" cy="365730"/>
          </a:xfrm>
          <a:prstGeom prst="rect">
            <a:avLst/>
          </a:prstGeom>
        </p:spPr>
      </p:pic>
      <p:sp>
        <p:nvSpPr>
          <p:cNvPr id="14" name="TextBox 13"/>
          <p:cNvSpPr txBox="1"/>
          <p:nvPr/>
        </p:nvSpPr>
        <p:spPr>
          <a:xfrm>
            <a:off x="2733754" y="3512543"/>
            <a:ext cx="50719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8C00"/>
                </a:solidFill>
              </a:rPr>
              <a:t>2</a:t>
            </a:r>
            <a:endParaRPr lang="en-US" sz="2400" dirty="0" smtClean="0">
              <a:solidFill>
                <a:srgbClr val="FF8C00"/>
              </a:solidFill>
            </a:endParaRPr>
          </a:p>
        </p:txBody>
      </p:sp>
    </p:spTree>
    <p:extLst>
      <p:ext uri="{BB962C8B-B14F-4D97-AF65-F5344CB8AC3E}">
        <p14:creationId xmlns:p14="http://schemas.microsoft.com/office/powerpoint/2010/main" val="348390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596"/>
          <a:stretch/>
        </p:blipFill>
        <p:spPr bwMode="auto">
          <a:xfrm>
            <a:off x="274649" y="1971040"/>
            <a:ext cx="9001125" cy="338857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74649" y="295274"/>
            <a:ext cx="9206411" cy="609398"/>
          </a:xfrm>
        </p:spPr>
        <p:txBody>
          <a:bodyPr/>
          <a:lstStyle/>
          <a:p>
            <a:r>
              <a:rPr lang="en-US" sz="4400" dirty="0" smtClean="0"/>
              <a:t>…continued</a:t>
            </a:r>
            <a:endParaRPr lang="en-US" sz="4400" dirty="0"/>
          </a:p>
        </p:txBody>
      </p:sp>
      <p:sp>
        <p:nvSpPr>
          <p:cNvPr id="5" name="Rectangle 4"/>
          <p:cNvSpPr/>
          <p:nvPr/>
        </p:nvSpPr>
        <p:spPr>
          <a:xfrm>
            <a:off x="411098" y="880554"/>
            <a:ext cx="9109137" cy="523220"/>
          </a:xfrm>
          <a:prstGeom prst="rect">
            <a:avLst/>
          </a:prstGeom>
        </p:spPr>
        <p:txBody>
          <a:bodyPr wrap="square">
            <a:spAutoFit/>
          </a:bodyPr>
          <a:lstStyle/>
          <a:p>
            <a:pPr>
              <a:spcBef>
                <a:spcPts val="1200"/>
              </a:spcBef>
            </a:pPr>
            <a:r>
              <a:rPr lang="en-US" sz="1400" dirty="0" smtClean="0">
                <a:latin typeface="Segoe UI" panose="020B0502040204020203" pitchFamily="34" charset="0"/>
                <a:ea typeface="Segoe UI" panose="020B0502040204020203" pitchFamily="34" charset="0"/>
                <a:cs typeface="Segoe UI" panose="020B0502040204020203" pitchFamily="34" charset="0"/>
              </a:rPr>
              <a:t>To help resolve a case, each stage and step is clearly outlined in the process bar at the top of the screen. You’ll see the process bar when you move from one stage to the next when you’re working on a case.</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p:cNvSpPr/>
          <p:nvPr/>
        </p:nvSpPr>
        <p:spPr>
          <a:xfrm>
            <a:off x="121920" y="5554980"/>
            <a:ext cx="2241684" cy="738664"/>
          </a:xfrm>
          <a:prstGeom prst="rect">
            <a:avLst/>
          </a:prstGeom>
          <a:noFill/>
        </p:spPr>
        <p:txBody>
          <a:bodyPr wrap="square">
            <a:spAutoFi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1. Choose a </a:t>
            </a:r>
            <a:r>
              <a:rPr lang="en-US" sz="1400" dirty="0">
                <a:latin typeface="Segoe UI" panose="020B0502040204020203" pitchFamily="34" charset="0"/>
                <a:ea typeface="Segoe UI" panose="020B0502040204020203" pitchFamily="34" charset="0"/>
                <a:cs typeface="Segoe UI" panose="020B0502040204020203" pitchFamily="34" charset="0"/>
              </a:rPr>
              <a:t>field to enter data as you handle the </a:t>
            </a:r>
            <a:r>
              <a:rPr lang="en-US" sz="1400" dirty="0" smtClean="0">
                <a:latin typeface="Segoe UI" panose="020B0502040204020203" pitchFamily="34" charset="0"/>
                <a:ea typeface="Segoe UI" panose="020B0502040204020203" pitchFamily="34" charset="0"/>
                <a:cs typeface="Segoe UI" panose="020B0502040204020203" pitchFamily="34" charset="0"/>
              </a:rPr>
              <a:t>details.</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p:cNvSpPr/>
          <p:nvPr/>
        </p:nvSpPr>
        <p:spPr>
          <a:xfrm>
            <a:off x="2352184" y="5554980"/>
            <a:ext cx="2133600" cy="738664"/>
          </a:xfrm>
          <a:prstGeom prst="rect">
            <a:avLst/>
          </a:prstGeom>
          <a:noFill/>
        </p:spPr>
        <p:txBody>
          <a:bodyPr wrap="square">
            <a:spAutoFi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2. Choose the process bar to see the steps in a stage.</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29" name="Double Brace 28"/>
          <p:cNvSpPr/>
          <p:nvPr/>
        </p:nvSpPr>
        <p:spPr>
          <a:xfrm>
            <a:off x="60960" y="3526048"/>
            <a:ext cx="1069848" cy="1290992"/>
          </a:xfrm>
          <a:prstGeom prst="bracePair">
            <a:avLst/>
          </a:prstGeom>
          <a:ln w="28575">
            <a:headEnd type="none"/>
            <a:tailEnd type="triangl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8235" y="2759069"/>
            <a:ext cx="479351" cy="47935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00" y="3805814"/>
            <a:ext cx="510274" cy="510274"/>
          </a:xfrm>
          <a:prstGeom prst="rect">
            <a:avLst/>
          </a:prstGeom>
        </p:spPr>
      </p:pic>
      <p:sp>
        <p:nvSpPr>
          <p:cNvPr id="12" name="TextBox 11"/>
          <p:cNvSpPr txBox="1"/>
          <p:nvPr/>
        </p:nvSpPr>
        <p:spPr>
          <a:xfrm>
            <a:off x="585610" y="3455244"/>
            <a:ext cx="485936"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rgbClr val="FF8C00"/>
                </a:solidFill>
              </a:rPr>
              <a:t>1</a:t>
            </a:r>
            <a:endParaRPr lang="en-US" sz="2400" dirty="0" smtClean="0">
              <a:solidFill>
                <a:srgbClr val="FF8C00"/>
              </a:solidFill>
            </a:endParaRPr>
          </a:p>
        </p:txBody>
      </p:sp>
      <p:sp>
        <p:nvSpPr>
          <p:cNvPr id="14" name="TextBox 13"/>
          <p:cNvSpPr txBox="1"/>
          <p:nvPr/>
        </p:nvSpPr>
        <p:spPr>
          <a:xfrm>
            <a:off x="2139460" y="2511867"/>
            <a:ext cx="3250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rgbClr val="FF8C00"/>
                </a:solidFill>
              </a:rPr>
              <a:t>2</a:t>
            </a:r>
            <a:endParaRPr lang="en-US" sz="2400" dirty="0" smtClean="0">
              <a:solidFill>
                <a:srgbClr val="FF8C00"/>
              </a:solidFill>
            </a:endParaRPr>
          </a:p>
        </p:txBody>
      </p:sp>
    </p:spTree>
    <p:extLst>
      <p:ext uri="{BB962C8B-B14F-4D97-AF65-F5344CB8AC3E}">
        <p14:creationId xmlns:p14="http://schemas.microsoft.com/office/powerpoint/2010/main" val="74851257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170"/>
          <a:stretch/>
        </p:blipFill>
        <p:spPr bwMode="auto">
          <a:xfrm>
            <a:off x="201416" y="2011680"/>
            <a:ext cx="7613812" cy="298156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5" name="Title 4"/>
          <p:cNvSpPr>
            <a:spLocks noGrp="1"/>
          </p:cNvSpPr>
          <p:nvPr>
            <p:ph type="title"/>
          </p:nvPr>
        </p:nvSpPr>
        <p:spPr>
          <a:xfrm>
            <a:off x="214061" y="295276"/>
            <a:ext cx="9242677" cy="609398"/>
          </a:xfrm>
        </p:spPr>
        <p:txBody>
          <a:bodyPr vert="horz" wrap="square" lIns="146289" tIns="0" rIns="146289" bIns="0" rtlCol="0" anchor="t">
            <a:spAutoFit/>
          </a:bodyPr>
          <a:lstStyle/>
          <a:p>
            <a:r>
              <a:rPr lang="en-US" sz="4400" dirty="0"/>
              <a:t>…continued</a:t>
            </a:r>
          </a:p>
        </p:txBody>
      </p:sp>
      <p:sp>
        <p:nvSpPr>
          <p:cNvPr id="16" name="Rectangle 15"/>
          <p:cNvSpPr/>
          <p:nvPr/>
        </p:nvSpPr>
        <p:spPr>
          <a:xfrm>
            <a:off x="7936654" y="2910230"/>
            <a:ext cx="1809559" cy="1815882"/>
          </a:xfrm>
          <a:prstGeom prst="rect">
            <a:avLst/>
          </a:prstGeom>
        </p:spPr>
        <p:txBody>
          <a:bodyPr wrap="square">
            <a:spAutoFit/>
          </a:bodyPr>
          <a:lstStyle/>
          <a:p>
            <a:endParaRPr lang="en-US" sz="1400" b="1" dirty="0" smtClean="0">
              <a:latin typeface="Segoe UI" panose="020B0502040204020203" pitchFamily="34" charset="0"/>
              <a:ea typeface="Segoe UI" panose="020B0502040204020203" pitchFamily="34" charset="0"/>
              <a:cs typeface="Segoe UI" panose="020B0502040204020203" pitchFamily="34" charset="0"/>
            </a:endParaRPr>
          </a:p>
          <a:p>
            <a:r>
              <a:rPr lang="en-US" sz="1400" dirty="0" smtClean="0"/>
              <a:t>2. Choose the </a:t>
            </a:r>
            <a:r>
              <a:rPr lang="en-US" sz="1400" b="1" dirty="0" smtClean="0"/>
              <a:t>Look up</a:t>
            </a:r>
            <a:r>
              <a:rPr lang="en-US" sz="1400" dirty="0" smtClean="0"/>
              <a:t> </a:t>
            </a:r>
            <a:r>
              <a:rPr lang="en-US" sz="1400" dirty="0"/>
              <a:t>button and </a:t>
            </a:r>
            <a:r>
              <a:rPr lang="en-US" sz="1400" dirty="0" smtClean="0"/>
              <a:t>select an existing case. </a:t>
            </a:r>
          </a:p>
          <a:p>
            <a:endParaRPr lang="en-US" sz="1400" dirty="0" smtClean="0"/>
          </a:p>
          <a:p>
            <a:r>
              <a:rPr lang="en-US" sz="1400" dirty="0" smtClean="0"/>
              <a:t>Or, if it’s a new case, choose </a:t>
            </a:r>
            <a:r>
              <a:rPr lang="en-US" sz="1400" b="1" dirty="0" smtClean="0"/>
              <a:t>New</a:t>
            </a:r>
            <a:r>
              <a:rPr lang="en-US" sz="1400" dirty="0" smtClean="0"/>
              <a:t>.</a:t>
            </a:r>
          </a:p>
        </p:txBody>
      </p:sp>
      <p:sp>
        <p:nvSpPr>
          <p:cNvPr id="8" name="Rectangle 7"/>
          <p:cNvSpPr/>
          <p:nvPr/>
        </p:nvSpPr>
        <p:spPr>
          <a:xfrm>
            <a:off x="303912" y="937804"/>
            <a:ext cx="8482265" cy="523220"/>
          </a:xfrm>
          <a:prstGeom prst="rect">
            <a:avLst/>
          </a:prstGeom>
        </p:spPr>
        <p:txBody>
          <a:bodyPr wrap="square">
            <a:spAutoFit/>
          </a:bodyPr>
          <a:lstStyle/>
          <a:p>
            <a:pPr>
              <a:spcBef>
                <a:spcPts val="1200"/>
              </a:spcBef>
            </a:pPr>
            <a:r>
              <a:rPr lang="en-US" sz="1400" dirty="0"/>
              <a:t>When you select an existing customer, the customer details will show the contact details, along with recent cases and activities for the </a:t>
            </a:r>
            <a:r>
              <a:rPr lang="en-US" sz="1400" dirty="0" smtClean="0"/>
              <a:t>customer</a:t>
            </a:r>
            <a:r>
              <a:rPr lang="en-US" sz="1400" dirty="0">
                <a:latin typeface="Segoe UI" panose="020B0502040204020203" pitchFamily="34" charset="0"/>
                <a:cs typeface="Segoe UI" panose="020B0502040204020203" pitchFamily="34" charset="0"/>
              </a:rPr>
              <a:t>.</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7942998" y="2171566"/>
            <a:ext cx="1650902" cy="738664"/>
          </a:xfrm>
          <a:prstGeom prst="rect">
            <a:avLst/>
          </a:prstGeom>
        </p:spPr>
        <p:txBody>
          <a:bodyPr wrap="square">
            <a:spAutoFit/>
          </a:bodyPr>
          <a:lstStyle/>
          <a:p>
            <a:r>
              <a:rPr lang="en-US" sz="1400" dirty="0" smtClean="0"/>
              <a:t>1. Choose the </a:t>
            </a:r>
            <a:r>
              <a:rPr lang="en-US" sz="1400" b="1" dirty="0"/>
              <a:t>Identify</a:t>
            </a:r>
            <a:r>
              <a:rPr lang="en-US" sz="1400" dirty="0"/>
              <a:t> stage on the process </a:t>
            </a:r>
            <a:r>
              <a:rPr lang="en-US" sz="1400" dirty="0" smtClean="0"/>
              <a:t>bar. </a:t>
            </a:r>
            <a:endParaRPr lang="en-US" sz="1400" dirty="0"/>
          </a:p>
        </p:txBody>
      </p:sp>
      <p:sp>
        <p:nvSpPr>
          <p:cNvPr id="10" name="TextBox 9"/>
          <p:cNvSpPr txBox="1"/>
          <p:nvPr/>
        </p:nvSpPr>
        <p:spPr>
          <a:xfrm>
            <a:off x="868849" y="2707578"/>
            <a:ext cx="3250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rgbClr val="FF8C00"/>
                </a:solidFill>
              </a:rPr>
              <a:t>1</a:t>
            </a:r>
            <a:endParaRPr lang="en-US" sz="2400" dirty="0" smtClean="0">
              <a:solidFill>
                <a:srgbClr val="FF8C00"/>
              </a:solidFill>
            </a:endParaRPr>
          </a:p>
        </p:txBody>
      </p:sp>
      <p:sp>
        <p:nvSpPr>
          <p:cNvPr id="11" name="TextBox 10"/>
          <p:cNvSpPr txBox="1"/>
          <p:nvPr/>
        </p:nvSpPr>
        <p:spPr>
          <a:xfrm>
            <a:off x="2150129" y="3296921"/>
            <a:ext cx="3250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rgbClr val="FF8C00"/>
                </a:solidFill>
              </a:rPr>
              <a:t>2</a:t>
            </a:r>
            <a:endParaRPr lang="en-US" sz="2400" dirty="0" smtClean="0">
              <a:solidFill>
                <a:srgbClr val="FF8C00"/>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637" y="2972077"/>
            <a:ext cx="386487" cy="386487"/>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710" y="3522343"/>
            <a:ext cx="365730" cy="365730"/>
          </a:xfrm>
          <a:prstGeom prst="rect">
            <a:avLst/>
          </a:prstGeom>
        </p:spPr>
      </p:pic>
      <p:sp>
        <p:nvSpPr>
          <p:cNvPr id="2" name="Rectangle 1"/>
          <p:cNvSpPr/>
          <p:nvPr/>
        </p:nvSpPr>
        <p:spPr bwMode="auto">
          <a:xfrm>
            <a:off x="2793440" y="4726112"/>
            <a:ext cx="535387" cy="267128"/>
          </a:xfrm>
          <a:prstGeom prst="rect">
            <a:avLst/>
          </a:prstGeom>
          <a:noFill/>
          <a:ln w="34925">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7263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4061" y="295276"/>
            <a:ext cx="9242677" cy="609398"/>
          </a:xfrm>
        </p:spPr>
        <p:txBody>
          <a:bodyPr vert="horz" wrap="square" lIns="146289" tIns="0" rIns="146289" bIns="0" rtlCol="0" anchor="t">
            <a:spAutoFit/>
          </a:bodyPr>
          <a:lstStyle/>
          <a:p>
            <a:r>
              <a:rPr lang="en-US" sz="4400" dirty="0"/>
              <a:t>p</a:t>
            </a:r>
            <a:r>
              <a:rPr lang="en-US" sz="4400" dirty="0" smtClean="0"/>
              <a:t>rovide the right level of support</a:t>
            </a:r>
            <a:endParaRPr lang="en-US" sz="4400" dirty="0"/>
          </a:p>
        </p:txBody>
      </p:sp>
      <p:sp>
        <p:nvSpPr>
          <p:cNvPr id="8" name="Rectangle 7"/>
          <p:cNvSpPr/>
          <p:nvPr/>
        </p:nvSpPr>
        <p:spPr>
          <a:xfrm>
            <a:off x="303912" y="937804"/>
            <a:ext cx="8482265" cy="892552"/>
          </a:xfrm>
          <a:prstGeom prst="rect">
            <a:avLst/>
          </a:prstGeom>
        </p:spPr>
        <p:txBody>
          <a:bodyPr wrap="square">
            <a:spAutoFit/>
          </a:bodyPr>
          <a:lstStyle/>
          <a:p>
            <a:pPr>
              <a:spcBef>
                <a:spcPts val="1200"/>
              </a:spcBef>
            </a:pPr>
            <a:r>
              <a:rPr lang="en-US" sz="1400" dirty="0" smtClean="0"/>
              <a:t>Use entitlements to see what </a:t>
            </a:r>
            <a:r>
              <a:rPr lang="en-US" sz="1400" dirty="0"/>
              <a:t>kind of support you should provide the </a:t>
            </a:r>
            <a:r>
              <a:rPr lang="en-US" sz="1400" dirty="0" smtClean="0"/>
              <a:t>customer.</a:t>
            </a:r>
            <a:endParaRPr lang="en-US" sz="1400" dirty="0"/>
          </a:p>
          <a:p>
            <a:pPr>
              <a:spcBef>
                <a:spcPts val="1200"/>
              </a:spcBef>
            </a:pPr>
            <a:r>
              <a:rPr lang="en-US" sz="1400" dirty="0" smtClean="0"/>
              <a:t>If the entitlement is not applied automatically, choose the </a:t>
            </a:r>
            <a:r>
              <a:rPr lang="en-US" sz="1400" b="1" dirty="0" smtClean="0"/>
              <a:t>Entitlements</a:t>
            </a:r>
            <a:r>
              <a:rPr lang="en-US" sz="1400" dirty="0" smtClean="0"/>
              <a:t> </a:t>
            </a:r>
            <a:r>
              <a:rPr lang="en-US" sz="1400" b="1" dirty="0" smtClean="0"/>
              <a:t>Look up </a:t>
            </a:r>
            <a:r>
              <a:rPr lang="en-US" sz="1400" dirty="0"/>
              <a:t>button and </a:t>
            </a:r>
            <a:r>
              <a:rPr lang="en-US" sz="1400" dirty="0" smtClean="0"/>
              <a:t>then select an entitlement</a:t>
            </a:r>
            <a:r>
              <a:rPr lang="en-US" sz="1400" dirty="0" smtClean="0">
                <a:latin typeface="Segoe UI" panose="020B0502040204020203" pitchFamily="34" charset="0"/>
                <a:cs typeface="Segoe UI" panose="020B0502040204020203" pitchFamily="34" charset="0"/>
              </a:rPr>
              <a:t>.</a:t>
            </a:r>
          </a:p>
        </p:txBody>
      </p:sp>
      <p:sp>
        <p:nvSpPr>
          <p:cNvPr id="12" name="TextBox 11"/>
          <p:cNvSpPr txBox="1"/>
          <p:nvPr/>
        </p:nvSpPr>
        <p:spPr>
          <a:xfrm>
            <a:off x="102235" y="6424007"/>
            <a:ext cx="5181600" cy="544765"/>
          </a:xfrm>
          <a:prstGeom prst="rect">
            <a:avLst/>
          </a:prstGeom>
          <a:noFill/>
        </p:spPr>
        <p:txBody>
          <a:bodyPr wrap="square" lIns="182880" tIns="146304" rIns="182880" bIns="146304" rtlCol="0">
            <a:spAutoFit/>
          </a:bodyPr>
          <a:lstStyle/>
          <a:p>
            <a:pPr>
              <a:lnSpc>
                <a:spcPct val="90000"/>
              </a:lnSpc>
              <a:spcAft>
                <a:spcPts val="600"/>
              </a:spcAft>
            </a:pPr>
            <a:r>
              <a:rPr lang="en-US" sz="900" b="1" dirty="0" smtClean="0">
                <a:gradFill>
                  <a:gsLst>
                    <a:gs pos="2917">
                      <a:schemeClr val="tx1"/>
                    </a:gs>
                    <a:gs pos="30000">
                      <a:schemeClr val="tx1"/>
                    </a:gs>
                  </a:gsLst>
                  <a:lin ang="5400000" scaled="0"/>
                </a:gradFill>
              </a:rPr>
              <a:t>Applies to: </a:t>
            </a:r>
            <a:r>
              <a:rPr lang="en-US" sz="900" dirty="0" smtClean="0"/>
              <a:t>This feature </a:t>
            </a:r>
            <a:r>
              <a:rPr lang="en-US" sz="900" dirty="0"/>
              <a:t>is only available in organizations that have applied product updates for CRM Online Spring '14 or CRM 2013 Service Pack 1</a:t>
            </a: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808"/>
          <a:stretch/>
        </p:blipFill>
        <p:spPr bwMode="auto">
          <a:xfrm>
            <a:off x="408931" y="1965982"/>
            <a:ext cx="8798443" cy="3617665"/>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674750" y="5685343"/>
            <a:ext cx="2733514" cy="738664"/>
          </a:xfrm>
          <a:prstGeom prst="rect">
            <a:avLst/>
          </a:prstGeom>
        </p:spPr>
        <p:txBody>
          <a:bodyPr wrap="square">
            <a:spAutoFit/>
          </a:bodyPr>
          <a:lstStyle/>
          <a:p>
            <a:r>
              <a:rPr lang="en-US" sz="1400" dirty="0"/>
              <a:t>T</a:t>
            </a:r>
            <a:r>
              <a:rPr lang="en-US" sz="1400" dirty="0" smtClean="0"/>
              <a:t>his </a:t>
            </a:r>
            <a:r>
              <a:rPr lang="en-US" sz="1400" dirty="0"/>
              <a:t>is where you’ll see a customer’s entitlements for support.</a:t>
            </a:r>
          </a:p>
        </p:txBody>
      </p:sp>
      <p:cxnSp>
        <p:nvCxnSpPr>
          <p:cNvPr id="9" name="Straight Arrow Connector 8"/>
          <p:cNvCxnSpPr/>
          <p:nvPr/>
        </p:nvCxnSpPr>
        <p:spPr>
          <a:xfrm flipV="1">
            <a:off x="5628540" y="5187085"/>
            <a:ext cx="967926" cy="552736"/>
          </a:xfrm>
          <a:prstGeom prst="straightConnector1">
            <a:avLst/>
          </a:prstGeom>
          <a:ln w="28575">
            <a:headEnd type="none"/>
            <a:tailEnd type="arrow"/>
          </a:ln>
        </p:spPr>
        <p:style>
          <a:lnRef idx="1">
            <a:schemeClr val="accent5"/>
          </a:lnRef>
          <a:fillRef idx="0">
            <a:schemeClr val="accent5"/>
          </a:fillRef>
          <a:effectRef idx="0">
            <a:schemeClr val="accent5"/>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3347" y="4931264"/>
            <a:ext cx="365730" cy="365730"/>
          </a:xfrm>
          <a:prstGeom prst="rect">
            <a:avLst/>
          </a:prstGeom>
        </p:spPr>
      </p:pic>
    </p:spTree>
    <p:extLst>
      <p:ext uri="{BB962C8B-B14F-4D97-AF65-F5344CB8AC3E}">
        <p14:creationId xmlns:p14="http://schemas.microsoft.com/office/powerpoint/2010/main" val="222905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819"/>
          <a:stretch/>
        </p:blipFill>
        <p:spPr bwMode="auto">
          <a:xfrm>
            <a:off x="159394" y="2052320"/>
            <a:ext cx="9410700" cy="2906516"/>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5" name="Title 4"/>
          <p:cNvSpPr>
            <a:spLocks noGrp="1"/>
          </p:cNvSpPr>
          <p:nvPr>
            <p:ph type="title"/>
          </p:nvPr>
        </p:nvSpPr>
        <p:spPr>
          <a:xfrm>
            <a:off x="214061" y="295276"/>
            <a:ext cx="9242677" cy="609398"/>
          </a:xfrm>
        </p:spPr>
        <p:txBody>
          <a:bodyPr vert="horz" wrap="square" lIns="146289" tIns="0" rIns="146289" bIns="0" rtlCol="0" anchor="t">
            <a:spAutoFit/>
          </a:bodyPr>
          <a:lstStyle/>
          <a:p>
            <a:r>
              <a:rPr lang="en-US" sz="4400" dirty="0" smtClean="0"/>
              <a:t>track your communication history</a:t>
            </a:r>
            <a:endParaRPr lang="en-US" sz="4400" dirty="0"/>
          </a:p>
        </p:txBody>
      </p:sp>
      <p:sp>
        <p:nvSpPr>
          <p:cNvPr id="8" name="Rectangle 7"/>
          <p:cNvSpPr/>
          <p:nvPr/>
        </p:nvSpPr>
        <p:spPr>
          <a:xfrm>
            <a:off x="966675" y="5170498"/>
            <a:ext cx="4251960" cy="523220"/>
          </a:xfrm>
          <a:prstGeom prst="rect">
            <a:avLst/>
          </a:prstGeom>
        </p:spPr>
        <p:txBody>
          <a:bodyPr wrap="square">
            <a:spAutoFit/>
          </a:bodyPr>
          <a:lstStyle/>
          <a:p>
            <a:r>
              <a:rPr lang="en-US" sz="1400" dirty="0" smtClean="0"/>
              <a:t>Choose </a:t>
            </a:r>
            <a:r>
              <a:rPr lang="en-US" sz="1400" b="1" dirty="0" smtClean="0"/>
              <a:t>Activities</a:t>
            </a:r>
            <a:r>
              <a:rPr lang="en-US" sz="1400" dirty="0" smtClean="0"/>
              <a:t> </a:t>
            </a:r>
            <a:r>
              <a:rPr lang="en-US" sz="1400" dirty="0"/>
              <a:t>&gt; </a:t>
            </a:r>
            <a:r>
              <a:rPr lang="en-US" sz="1400" b="1" dirty="0"/>
              <a:t>Add Phone Call</a:t>
            </a:r>
            <a:r>
              <a:rPr lang="en-US" sz="1400" dirty="0"/>
              <a:t> or </a:t>
            </a:r>
            <a:r>
              <a:rPr lang="en-US" sz="1400" dirty="0" smtClean="0"/>
              <a:t>choose </a:t>
            </a:r>
            <a:r>
              <a:rPr lang="en-US" sz="1400" b="1" dirty="0" smtClean="0"/>
              <a:t>NOTES</a:t>
            </a:r>
            <a:r>
              <a:rPr lang="en-US" sz="1400" dirty="0" smtClean="0"/>
              <a:t> </a:t>
            </a:r>
            <a:r>
              <a:rPr lang="en-US" sz="1400" dirty="0"/>
              <a:t>to add your case activities and notes.</a:t>
            </a:r>
          </a:p>
        </p:txBody>
      </p:sp>
      <p:cxnSp>
        <p:nvCxnSpPr>
          <p:cNvPr id="7" name="Straight Arrow Connector 6"/>
          <p:cNvCxnSpPr/>
          <p:nvPr/>
        </p:nvCxnSpPr>
        <p:spPr>
          <a:xfrm flipV="1">
            <a:off x="2453495" y="3392030"/>
            <a:ext cx="1185231" cy="1723952"/>
          </a:xfrm>
          <a:prstGeom prst="straightConnector1">
            <a:avLst/>
          </a:prstGeom>
          <a:ln w="28575">
            <a:headEnd type="none"/>
            <a:tailEnd type="arrow"/>
          </a:ln>
        </p:spPr>
        <p:style>
          <a:lnRef idx="1">
            <a:schemeClr val="accent5"/>
          </a:lnRef>
          <a:fillRef idx="0">
            <a:schemeClr val="accent5"/>
          </a:fillRef>
          <a:effectRef idx="0">
            <a:schemeClr val="accent5"/>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8726" y="3166377"/>
            <a:ext cx="365730" cy="365730"/>
          </a:xfrm>
          <a:prstGeom prst="rect">
            <a:avLst/>
          </a:prstGeom>
        </p:spPr>
      </p:pic>
    </p:spTree>
    <p:extLst>
      <p:ext uri="{BB962C8B-B14F-4D97-AF65-F5344CB8AC3E}">
        <p14:creationId xmlns:p14="http://schemas.microsoft.com/office/powerpoint/2010/main" val="369725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944"/>
          <a:stretch/>
        </p:blipFill>
        <p:spPr bwMode="auto">
          <a:xfrm>
            <a:off x="349323" y="1747520"/>
            <a:ext cx="7047021" cy="3952834"/>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2724" y="3156928"/>
            <a:ext cx="4801849" cy="2626652"/>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5" name="Title 4"/>
          <p:cNvSpPr>
            <a:spLocks noGrp="1"/>
          </p:cNvSpPr>
          <p:nvPr>
            <p:ph type="title"/>
          </p:nvPr>
        </p:nvSpPr>
        <p:spPr>
          <a:xfrm>
            <a:off x="214061" y="243906"/>
            <a:ext cx="9242677" cy="609398"/>
          </a:xfrm>
        </p:spPr>
        <p:txBody>
          <a:bodyPr vert="horz" wrap="square" lIns="146289" tIns="0" rIns="146289" bIns="0" rtlCol="0" anchor="t">
            <a:spAutoFit/>
          </a:bodyPr>
          <a:lstStyle/>
          <a:p>
            <a:r>
              <a:rPr lang="en-US" sz="4400" dirty="0" smtClean="0"/>
              <a:t>look up solutions from other cases</a:t>
            </a:r>
            <a:endParaRPr lang="en-US" sz="4400" dirty="0"/>
          </a:p>
        </p:txBody>
      </p:sp>
      <p:sp>
        <p:nvSpPr>
          <p:cNvPr id="15" name="Rectangle 14"/>
          <p:cNvSpPr/>
          <p:nvPr/>
        </p:nvSpPr>
        <p:spPr>
          <a:xfrm>
            <a:off x="250571" y="869224"/>
            <a:ext cx="8482265" cy="307777"/>
          </a:xfrm>
          <a:prstGeom prst="rect">
            <a:avLst/>
          </a:prstGeom>
        </p:spPr>
        <p:txBody>
          <a:bodyPr wrap="square">
            <a:spAutoFit/>
          </a:bodyPr>
          <a:lstStyle/>
          <a:p>
            <a:pPr>
              <a:spcBef>
                <a:spcPts val="1200"/>
              </a:spcBef>
            </a:pPr>
            <a:r>
              <a:rPr lang="en-US" sz="1400" dirty="0" smtClean="0"/>
              <a:t>Look at </a:t>
            </a:r>
            <a:r>
              <a:rPr lang="en-US" sz="1400" dirty="0"/>
              <a:t>similar </a:t>
            </a:r>
            <a:r>
              <a:rPr lang="en-US" sz="1400" dirty="0" smtClean="0"/>
              <a:t>cases to help </a:t>
            </a:r>
            <a:r>
              <a:rPr lang="en-US" sz="1400" dirty="0"/>
              <a:t>you resolve the case you’re working on. </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2"/>
          <p:cNvSpPr/>
          <p:nvPr/>
        </p:nvSpPr>
        <p:spPr bwMode="auto">
          <a:xfrm>
            <a:off x="2408237" y="2354262"/>
            <a:ext cx="762000" cy="3048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1924049" y="3734025"/>
            <a:ext cx="280307" cy="76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1706110" y="3861932"/>
            <a:ext cx="247875" cy="76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119436" y="5783580"/>
            <a:ext cx="8307119" cy="1308050"/>
          </a:xfrm>
          <a:prstGeom prst="rect">
            <a:avLst/>
          </a:prstGeom>
        </p:spPr>
        <p:txBody>
          <a:bodyPr wrap="square">
            <a:spAutoFit/>
          </a:bodyPr>
          <a:lstStyle/>
          <a:p>
            <a:pPr marL="342900" indent="-342900">
              <a:buAutoNum type="arabicPeriod"/>
            </a:pPr>
            <a:r>
              <a:rPr lang="en-US" sz="1300" dirty="0" smtClean="0"/>
              <a:t>Choose </a:t>
            </a:r>
            <a:r>
              <a:rPr lang="en-US" sz="1300" b="1" dirty="0" smtClean="0"/>
              <a:t>Case Relationships</a:t>
            </a:r>
            <a:r>
              <a:rPr lang="en-US" sz="1300" dirty="0" smtClean="0"/>
              <a:t>.</a:t>
            </a:r>
          </a:p>
          <a:p>
            <a:pPr marL="342900" indent="-342900">
              <a:buAutoNum type="arabicPeriod"/>
            </a:pPr>
            <a:r>
              <a:rPr lang="en-US" sz="1300" dirty="0" smtClean="0"/>
              <a:t>Choose (</a:t>
            </a:r>
            <a:r>
              <a:rPr lang="en-US" sz="1300" b="1" dirty="0" smtClean="0"/>
              <a:t>+</a:t>
            </a:r>
            <a:r>
              <a:rPr lang="en-US" sz="1300" dirty="0" smtClean="0"/>
              <a:t>) </a:t>
            </a:r>
            <a:r>
              <a:rPr lang="en-US" sz="1300" b="1" dirty="0"/>
              <a:t>Add Connection record</a:t>
            </a:r>
            <a:r>
              <a:rPr lang="en-US" sz="1300" dirty="0"/>
              <a:t>. </a:t>
            </a:r>
            <a:endParaRPr lang="en-US" sz="1300" dirty="0" smtClean="0"/>
          </a:p>
          <a:p>
            <a:pPr marL="342900" indent="-342900">
              <a:buAutoNum type="arabicPeriod"/>
            </a:pPr>
            <a:r>
              <a:rPr lang="en-US" sz="1300" dirty="0" smtClean="0"/>
              <a:t>From </a:t>
            </a:r>
            <a:r>
              <a:rPr lang="en-US" sz="1300" dirty="0"/>
              <a:t>the </a:t>
            </a:r>
            <a:r>
              <a:rPr lang="en-US" sz="1300" b="1" dirty="0"/>
              <a:t>Find Similar Cases</a:t>
            </a:r>
            <a:r>
              <a:rPr lang="en-US" sz="1300" dirty="0"/>
              <a:t> dialog box, use the search to find similar cases</a:t>
            </a:r>
            <a:r>
              <a:rPr lang="en-US" sz="1300" dirty="0" smtClean="0"/>
              <a:t>.</a:t>
            </a:r>
          </a:p>
          <a:p>
            <a:pPr marL="342900" indent="-342900">
              <a:buFontTx/>
              <a:buAutoNum type="arabicPeriod"/>
            </a:pPr>
            <a:r>
              <a:rPr lang="en-US" sz="1300" dirty="0"/>
              <a:t>Once you find the case that has the information you need to </a:t>
            </a:r>
            <a:r>
              <a:rPr lang="en-US" sz="1300" dirty="0" smtClean="0"/>
              <a:t>resolve </a:t>
            </a:r>
            <a:r>
              <a:rPr lang="en-US" sz="1300" dirty="0"/>
              <a:t>the case you’re working on, </a:t>
            </a:r>
            <a:r>
              <a:rPr lang="en-US" sz="1300" dirty="0" smtClean="0"/>
              <a:t>choose the </a:t>
            </a:r>
            <a:r>
              <a:rPr lang="en-US" sz="1300" dirty="0"/>
              <a:t>case, and then </a:t>
            </a:r>
            <a:r>
              <a:rPr lang="en-US" sz="1300" dirty="0" smtClean="0"/>
              <a:t>choose </a:t>
            </a:r>
            <a:r>
              <a:rPr lang="en-US" sz="1300" b="1" dirty="0" smtClean="0"/>
              <a:t>Found </a:t>
            </a:r>
            <a:r>
              <a:rPr lang="en-US" sz="1300" b="1" dirty="0"/>
              <a:t>a </a:t>
            </a:r>
            <a:r>
              <a:rPr lang="en-US" sz="1300" b="1" dirty="0" smtClean="0"/>
              <a:t>Solution</a:t>
            </a:r>
            <a:r>
              <a:rPr lang="en-US" sz="1300" dirty="0" smtClean="0"/>
              <a:t>.</a:t>
            </a:r>
            <a:endParaRPr lang="en-US" sz="1300" dirty="0"/>
          </a:p>
          <a:p>
            <a:pPr marL="342900" indent="-342900">
              <a:buAutoNum type="arabicPeriod"/>
            </a:pPr>
            <a:endParaRPr lang="en-US" sz="1400" dirty="0">
              <a:effectLst/>
            </a:endParaRPr>
          </a:p>
        </p:txBody>
      </p:sp>
      <p:sp>
        <p:nvSpPr>
          <p:cNvPr id="9" name="TextBox 8"/>
          <p:cNvSpPr txBox="1"/>
          <p:nvPr/>
        </p:nvSpPr>
        <p:spPr>
          <a:xfrm>
            <a:off x="1034575" y="4716956"/>
            <a:ext cx="50719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8C00"/>
                </a:solidFill>
              </a:rPr>
              <a:t>1</a:t>
            </a:r>
            <a:endParaRPr lang="en-US" sz="2400" dirty="0" smtClean="0">
              <a:solidFill>
                <a:srgbClr val="FF8C00"/>
              </a:solidFill>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383" y="4975488"/>
            <a:ext cx="313932" cy="31393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9008" y="5264219"/>
            <a:ext cx="281910" cy="281910"/>
          </a:xfrm>
          <a:prstGeom prst="rect">
            <a:avLst/>
          </a:prstGeom>
        </p:spPr>
      </p:pic>
      <p:sp>
        <p:nvSpPr>
          <p:cNvPr id="20" name="TextBox 19"/>
          <p:cNvSpPr txBox="1"/>
          <p:nvPr/>
        </p:nvSpPr>
        <p:spPr>
          <a:xfrm>
            <a:off x="3164418" y="4973665"/>
            <a:ext cx="50719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8C00"/>
                </a:solidFill>
              </a:rPr>
              <a:t>2</a:t>
            </a:r>
            <a:endParaRPr lang="en-US" sz="2400" dirty="0" smtClean="0">
              <a:solidFill>
                <a:srgbClr val="FF8C00"/>
              </a:solidFill>
            </a:endParaRPr>
          </a:p>
        </p:txBody>
      </p:sp>
      <p:sp>
        <p:nvSpPr>
          <p:cNvPr id="21" name="TextBox 20"/>
          <p:cNvSpPr txBox="1"/>
          <p:nvPr/>
        </p:nvSpPr>
        <p:spPr>
          <a:xfrm>
            <a:off x="3551575" y="3416382"/>
            <a:ext cx="507190" cy="572464"/>
          </a:xfrm>
          <a:prstGeom prst="rect">
            <a:avLst/>
          </a:prstGeom>
          <a:noFill/>
        </p:spPr>
        <p:txBody>
          <a:bodyPr wrap="none" lIns="182880" tIns="146304" rIns="182880" bIns="146304" rtlCol="0">
            <a:spAutoFit/>
          </a:bodyPr>
          <a:lstStyle/>
          <a:p>
            <a:pPr>
              <a:lnSpc>
                <a:spcPct val="90000"/>
              </a:lnSpc>
              <a:spcAft>
                <a:spcPts val="600"/>
              </a:spcAft>
            </a:pPr>
            <a:r>
              <a:rPr lang="en-US" sz="2000" dirty="0">
                <a:solidFill>
                  <a:srgbClr val="FF8C00"/>
                </a:solidFill>
              </a:rPr>
              <a:t>3</a:t>
            </a:r>
            <a:endParaRPr lang="en-US" sz="2400" dirty="0" smtClean="0">
              <a:solidFill>
                <a:srgbClr val="FF8C00"/>
              </a:solidFill>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2833" y="3640198"/>
            <a:ext cx="263854" cy="263854"/>
          </a:xfrm>
          <a:prstGeom prst="rect">
            <a:avLst/>
          </a:prstGeom>
        </p:spPr>
      </p:pic>
      <p:sp>
        <p:nvSpPr>
          <p:cNvPr id="24" name="TextBox 23"/>
          <p:cNvSpPr txBox="1"/>
          <p:nvPr/>
        </p:nvSpPr>
        <p:spPr>
          <a:xfrm>
            <a:off x="7919366" y="5667207"/>
            <a:ext cx="50719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8C00"/>
                </a:solidFill>
              </a:rPr>
              <a:t>4</a:t>
            </a:r>
            <a:endParaRPr lang="en-US" sz="2400" dirty="0" smtClean="0">
              <a:solidFill>
                <a:srgbClr val="FF8C00"/>
              </a:solidFill>
            </a:endParaRP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2043" y="5688300"/>
            <a:ext cx="263854" cy="263854"/>
          </a:xfrm>
          <a:prstGeom prst="rect">
            <a:avLst/>
          </a:prstGeom>
        </p:spPr>
      </p:pic>
      <p:cxnSp>
        <p:nvCxnSpPr>
          <p:cNvPr id="4" name="Straight Arrow Connector 3"/>
          <p:cNvCxnSpPr/>
          <p:nvPr/>
        </p:nvCxnSpPr>
        <p:spPr>
          <a:xfrm flipH="1">
            <a:off x="5049517" y="2354261"/>
            <a:ext cx="2457716" cy="1222183"/>
          </a:xfrm>
          <a:prstGeom prst="straightConnector1">
            <a:avLst/>
          </a:prstGeom>
          <a:ln w="28575">
            <a:headEnd type="none"/>
            <a:tailEnd type="arrow"/>
          </a:ln>
        </p:spPr>
        <p:style>
          <a:lnRef idx="1">
            <a:schemeClr val="accent5"/>
          </a:lnRef>
          <a:fillRef idx="0">
            <a:schemeClr val="accent5"/>
          </a:fillRef>
          <a:effectRef idx="0">
            <a:schemeClr val="accent5"/>
          </a:effectRef>
          <a:fontRef idx="minor">
            <a:schemeClr val="tx1"/>
          </a:fontRef>
        </p:style>
      </p:cxnSp>
      <p:sp>
        <p:nvSpPr>
          <p:cNvPr id="22" name="Rectangle 21"/>
          <p:cNvSpPr/>
          <p:nvPr/>
        </p:nvSpPr>
        <p:spPr>
          <a:xfrm>
            <a:off x="7507233" y="2143612"/>
            <a:ext cx="2195095" cy="738664"/>
          </a:xfrm>
          <a:prstGeom prst="rect">
            <a:avLst/>
          </a:prstGeom>
        </p:spPr>
        <p:txBody>
          <a:bodyPr wrap="square">
            <a:spAutoFit/>
          </a:bodyPr>
          <a:lstStyle/>
          <a:p>
            <a:r>
              <a:rPr lang="en-US" sz="1400" b="1" dirty="0" smtClean="0"/>
              <a:t>Tip</a:t>
            </a:r>
            <a:r>
              <a:rPr lang="en-US" sz="1400" dirty="0" smtClean="0"/>
              <a:t>: By default, the search will look for cases with a similar subject.</a:t>
            </a:r>
            <a:endParaRPr lang="en-US" sz="1400" dirty="0"/>
          </a:p>
        </p:txBody>
      </p:sp>
    </p:spTree>
    <p:extLst>
      <p:ext uri="{BB962C8B-B14F-4D97-AF65-F5344CB8AC3E}">
        <p14:creationId xmlns:p14="http://schemas.microsoft.com/office/powerpoint/2010/main" val="302804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MicrosoftDyamics_Template_4x3_Light">
  <a:themeElements>
    <a:clrScheme name="Custom 7">
      <a:dk1>
        <a:srgbClr val="292929"/>
      </a:dk1>
      <a:lt1>
        <a:srgbClr val="FFFFFF"/>
      </a:lt1>
      <a:dk2>
        <a:srgbClr val="002050"/>
      </a:dk2>
      <a:lt2>
        <a:srgbClr val="DDDDDD"/>
      </a:lt2>
      <a:accent1>
        <a:srgbClr val="002050"/>
      </a:accent1>
      <a:accent2>
        <a:srgbClr val="00187A"/>
      </a:accent2>
      <a:accent3>
        <a:srgbClr val="BAD80A"/>
      </a:accent3>
      <a:accent4>
        <a:srgbClr val="7FBA00"/>
      </a:accent4>
      <a:accent5>
        <a:srgbClr val="FF8C00"/>
      </a:accent5>
      <a:accent6>
        <a:srgbClr val="EB3C0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4925">
          <a:solidFill>
            <a:srgbClr val="FF8C00"/>
          </a:solid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28575">
          <a:headEnd type="none"/>
          <a:tailEnd type="triangle"/>
        </a:ln>
      </a:spPr>
      <a:bodyPr/>
      <a:lstStyle/>
      <a:style>
        <a:lnRef idx="1">
          <a:schemeClr val="accent5"/>
        </a:lnRef>
        <a:fillRef idx="0">
          <a:schemeClr val="accent5"/>
        </a:fillRef>
        <a:effectRef idx="0">
          <a:schemeClr val="accent5"/>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MicrosoftDyamics_Template_4x3_Light</Template>
  <TotalTime>0</TotalTime>
  <Words>1526</Words>
  <Application>Microsoft Office PowerPoint</Application>
  <PresentationFormat>Custom</PresentationFormat>
  <Paragraphs>231</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Segoe UI</vt:lpstr>
      <vt:lpstr>Segoe UI Light</vt:lpstr>
      <vt:lpstr>Wingdings</vt:lpstr>
      <vt:lpstr>MicrosoftDyamics_Template_4x3_Light</vt:lpstr>
      <vt:lpstr>Give great customer service with Microsoft Dynamics CRM</vt:lpstr>
      <vt:lpstr>keep track of your customer requests</vt:lpstr>
      <vt:lpstr>get started</vt:lpstr>
      <vt:lpstr>check for duplicates cases</vt:lpstr>
      <vt:lpstr>…continued</vt:lpstr>
      <vt:lpstr>…continued</vt:lpstr>
      <vt:lpstr>provide the right level of support</vt:lpstr>
      <vt:lpstr>track your communication history</vt:lpstr>
      <vt:lpstr>look up solutions from other cases</vt:lpstr>
      <vt:lpstr>reassign a case to someone else</vt:lpstr>
      <vt:lpstr>put a case back in to the queue</vt:lpstr>
      <vt:lpstr>or, automatically route a case to a queue</vt:lpstr>
      <vt:lpstr>close a case</vt:lpstr>
      <vt:lpstr>merge similar cases</vt:lpstr>
      <vt:lpstr>….continued</vt:lpstr>
      <vt:lpstr>…continued</vt:lpstr>
      <vt:lpstr>track issues efficiently </vt:lpstr>
      <vt:lpstr>add a child case</vt:lpstr>
      <vt:lpstr>…continued</vt:lpstr>
      <vt:lpstr>look for open cases that need to be worked on</vt:lpstr>
      <vt:lpstr>…continued</vt:lpstr>
      <vt:lpstr>…continued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2014-06-12T20:21:20Z</dcterms:created>
  <dcterms:modified xsi:type="dcterms:W3CDTF">2015-04-29T20:32:54Z</dcterms:modified>
</cp:coreProperties>
</file>